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6" r:id="rId3"/>
    <p:sldId id="257" r:id="rId4"/>
    <p:sldId id="289" r:id="rId5"/>
    <p:sldId id="290" r:id="rId6"/>
    <p:sldId id="269" r:id="rId7"/>
    <p:sldId id="258" r:id="rId8"/>
    <p:sldId id="259" r:id="rId9"/>
    <p:sldId id="260" r:id="rId10"/>
    <p:sldId id="294" r:id="rId11"/>
    <p:sldId id="295" r:id="rId12"/>
    <p:sldId id="292" r:id="rId13"/>
    <p:sldId id="293" r:id="rId14"/>
    <p:sldId id="287" r:id="rId15"/>
    <p:sldId id="291" r:id="rId16"/>
    <p:sldId id="261" r:id="rId17"/>
    <p:sldId id="262" r:id="rId18"/>
    <p:sldId id="263" r:id="rId19"/>
    <p:sldId id="264" r:id="rId20"/>
    <p:sldId id="265" r:id="rId21"/>
    <p:sldId id="267" r:id="rId22"/>
    <p:sldId id="266" r:id="rId23"/>
    <p:sldId id="26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viewProps" Target="viewProp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11/18/2023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11/18/2023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4.jp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5.jp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8.jp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9.jp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0.jp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5.jp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2.xml" /><Relationship Id="rId6" Type="http://schemas.openxmlformats.org/officeDocument/2006/relationships/image" Target="../media/image10.png" /><Relationship Id="rId5" Type="http://schemas.openxmlformats.org/officeDocument/2006/relationships/image" Target="../media/image9.png" /><Relationship Id="rId4" Type="http://schemas.openxmlformats.org/officeDocument/2006/relationships/image" Target="../media/image8.png" /></Relationships>
</file>

<file path=ppt/slides/_rels/slide7.xml.rels><?xml version="1.0" encoding="UTF-8" standalone="yes"?>
<Relationships xmlns="http://schemas.openxmlformats.org/package/2006/relationships"><Relationship Id="rId2" Type="http://schemas.openxmlformats.org/officeDocument/2006/relationships/image" Target="../media/image11.jp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2.jp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B17D58E4-9150-4EF8-9920-AA93AEBDD8D2}"/>
              </a:ext>
            </a:extLst>
          </p:cNvPr>
          <p:cNvSpPr>
            <a:spLocks noGrp="1"/>
          </p:cNvSpPr>
          <p:nvPr>
            <p:ph type="ctrTitle"/>
          </p:nvPr>
        </p:nvSpPr>
        <p:spPr>
          <a:xfrm>
            <a:off x="0" y="2733709"/>
            <a:ext cx="8950960" cy="1373070"/>
          </a:xfrm>
        </p:spPr>
        <p:txBody>
          <a:bodyPr/>
          <a:lstStyle/>
          <a:p>
            <a:r>
              <a:rPr lang="en-US" sz="3600" b="1" dirty="0"/>
              <a:t>INILAH KEMULIAAN NABI MUHAMMAD SAW &amp; KEISTIMEWAAN RISALAHNYA</a:t>
            </a:r>
          </a:p>
        </p:txBody>
      </p:sp>
      <p:sp>
        <p:nvSpPr>
          <p:cNvPr id="3" name="Subtitle 2">
            <a:extLst>
              <a:ext uri="{FF2B5EF4-FFF2-40B4-BE49-F238E27FC236}">
                <a16:creationId xmlns:a16="http://schemas.microsoft.com/office/drawing/2014/main" id="{C225FE1B-8DE9-4A3C-A8BC-EFB23E46F4A8}"/>
              </a:ext>
            </a:extLst>
          </p:cNvPr>
          <p:cNvSpPr>
            <a:spLocks noGrp="1"/>
          </p:cNvSpPr>
          <p:nvPr>
            <p:ph type="subTitle" idx="1"/>
          </p:nvPr>
        </p:nvSpPr>
        <p:spPr>
          <a:xfrm>
            <a:off x="4643120" y="4394039"/>
            <a:ext cx="4181336" cy="950121"/>
          </a:xfrm>
          <a:solidFill>
            <a:schemeClr val="bg1">
              <a:lumMod val="50000"/>
              <a:lumOff val="50000"/>
              <a:alpha val="50000"/>
            </a:schemeClr>
          </a:solidFill>
        </p:spPr>
        <p:txBody>
          <a:bodyPr>
            <a:normAutofit lnSpcReduction="10000"/>
          </a:bodyPr>
          <a:lstStyle/>
          <a:p>
            <a:r>
              <a:rPr lang="en-US" dirty="0"/>
              <a:t>OLEH FAHMI SALIM</a:t>
            </a:r>
          </a:p>
          <a:p>
            <a:r>
              <a:rPr lang="en-US" dirty="0"/>
              <a:t>KETUA TABLIGH GLOBAL MT PP MUHAMMADIYAH</a:t>
            </a:r>
          </a:p>
        </p:txBody>
      </p:sp>
    </p:spTree>
    <p:extLst>
      <p:ext uri="{BB962C8B-B14F-4D97-AF65-F5344CB8AC3E}">
        <p14:creationId xmlns:p14="http://schemas.microsoft.com/office/powerpoint/2010/main" val="260735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3E4E-14B1-4D59-8A25-A3143A63782B}"/>
              </a:ext>
            </a:extLst>
          </p:cNvPr>
          <p:cNvSpPr>
            <a:spLocks noGrp="1"/>
          </p:cNvSpPr>
          <p:nvPr>
            <p:ph type="title"/>
          </p:nvPr>
        </p:nvSpPr>
        <p:spPr/>
        <p:txBody>
          <a:bodyPr/>
          <a:lstStyle/>
          <a:p>
            <a:r>
              <a:rPr lang="en-US" dirty="0"/>
              <a:t>KEISTIMEWAAN RASULULLAH SAW</a:t>
            </a:r>
          </a:p>
        </p:txBody>
      </p:sp>
      <p:sp>
        <p:nvSpPr>
          <p:cNvPr id="3" name="Content Placeholder 2">
            <a:extLst>
              <a:ext uri="{FF2B5EF4-FFF2-40B4-BE49-F238E27FC236}">
                <a16:creationId xmlns:a16="http://schemas.microsoft.com/office/drawing/2014/main" id="{6B84A2C4-C3EC-47BF-BB40-473DDE23DCAC}"/>
              </a:ext>
            </a:extLst>
          </p:cNvPr>
          <p:cNvSpPr>
            <a:spLocks noGrp="1"/>
          </p:cNvSpPr>
          <p:nvPr>
            <p:ph idx="1"/>
          </p:nvPr>
        </p:nvSpPr>
        <p:spPr>
          <a:xfrm>
            <a:off x="680321" y="2336872"/>
            <a:ext cx="10839017" cy="4242603"/>
          </a:xfrm>
        </p:spPr>
        <p:txBody>
          <a:bodyPr>
            <a:normAutofit fontScale="92500"/>
          </a:bodyPr>
          <a:lstStyle/>
          <a:p>
            <a:r>
              <a:rPr lang="en-US" sz="2800" dirty="0"/>
              <a:t>1. </a:t>
            </a:r>
            <a:r>
              <a:rPr lang="en-US" sz="2800" dirty="0" err="1"/>
              <a:t>Diambilnya</a:t>
            </a:r>
            <a:r>
              <a:rPr lang="en-US" sz="2800" dirty="0"/>
              <a:t> </a:t>
            </a:r>
            <a:r>
              <a:rPr lang="en-US" sz="2800" dirty="0" err="1"/>
              <a:t>perjanjian</a:t>
            </a:r>
            <a:r>
              <a:rPr lang="en-US" sz="2800" dirty="0"/>
              <a:t> </a:t>
            </a:r>
            <a:r>
              <a:rPr lang="en-US" sz="2800" dirty="0" err="1"/>
              <a:t>untuk</a:t>
            </a:r>
            <a:r>
              <a:rPr lang="en-US" sz="2800" dirty="0"/>
              <a:t> </a:t>
            </a:r>
            <a:r>
              <a:rPr lang="en-US" sz="2800" dirty="0" err="1"/>
              <a:t>beliau</a:t>
            </a:r>
            <a:r>
              <a:rPr lang="en-US" sz="2800" dirty="0"/>
              <a:t> </a:t>
            </a:r>
            <a:r>
              <a:rPr lang="en-US" sz="2800" dirty="0" err="1"/>
              <a:t>dari</a:t>
            </a:r>
            <a:r>
              <a:rPr lang="en-US" sz="2800" dirty="0"/>
              <a:t> </a:t>
            </a:r>
            <a:r>
              <a:rPr lang="en-US" sz="2800" dirty="0" err="1"/>
              <a:t>seluruh</a:t>
            </a:r>
            <a:r>
              <a:rPr lang="en-US" sz="2800" dirty="0"/>
              <a:t> </a:t>
            </a:r>
            <a:r>
              <a:rPr lang="en-US" sz="2800" dirty="0" err="1"/>
              <a:t>nabi</a:t>
            </a:r>
            <a:r>
              <a:rPr lang="en-US" sz="2800" dirty="0"/>
              <a:t> dan </a:t>
            </a:r>
            <a:r>
              <a:rPr lang="en-US" sz="2800" dirty="0" err="1"/>
              <a:t>rasul</a:t>
            </a:r>
            <a:r>
              <a:rPr lang="en-US" sz="2800" dirty="0"/>
              <a:t> (QS. ALI IMRAN 81)</a:t>
            </a:r>
            <a:br>
              <a:rPr lang="en-US" sz="2800" dirty="0"/>
            </a:br>
            <a:r>
              <a:rPr lang="en-US" sz="2800" dirty="0"/>
              <a:t>2. </a:t>
            </a:r>
            <a:r>
              <a:rPr lang="en-US" sz="2800" dirty="0" err="1"/>
              <a:t>Beliau</a:t>
            </a:r>
            <a:r>
              <a:rPr lang="en-US" sz="2800" dirty="0"/>
              <a:t> </a:t>
            </a:r>
            <a:r>
              <a:rPr lang="en-US" sz="2800" dirty="0" err="1"/>
              <a:t>adalah</a:t>
            </a:r>
            <a:r>
              <a:rPr lang="en-US" sz="2800" dirty="0"/>
              <a:t> </a:t>
            </a:r>
            <a:r>
              <a:rPr lang="en-US" sz="2800" dirty="0" err="1"/>
              <a:t>nabi</a:t>
            </a:r>
            <a:r>
              <a:rPr lang="en-US" sz="2800" dirty="0"/>
              <a:t> yang paling </a:t>
            </a:r>
            <a:r>
              <a:rPr lang="en-US" sz="2800" dirty="0" err="1"/>
              <a:t>banyak</a:t>
            </a:r>
            <a:r>
              <a:rPr lang="en-US" sz="2800" dirty="0"/>
              <a:t> </a:t>
            </a:r>
            <a:r>
              <a:rPr lang="en-US" sz="2800" dirty="0" err="1"/>
              <a:t>pengikutnya</a:t>
            </a:r>
            <a:r>
              <a:rPr lang="en-US" sz="2800" dirty="0"/>
              <a:t> (HR. BUKHARI)</a:t>
            </a:r>
            <a:br>
              <a:rPr lang="en-US" sz="2800" dirty="0"/>
            </a:br>
            <a:r>
              <a:rPr lang="en-US" sz="2800" dirty="0"/>
              <a:t>3. Zaman </a:t>
            </a:r>
            <a:r>
              <a:rPr lang="en-US" sz="2800" dirty="0" err="1"/>
              <a:t>nabi</a:t>
            </a:r>
            <a:r>
              <a:rPr lang="en-US" sz="2800" dirty="0"/>
              <a:t> </a:t>
            </a:r>
            <a:r>
              <a:rPr lang="en-US" sz="2800" dirty="0" err="1"/>
              <a:t>adalah</a:t>
            </a:r>
            <a:r>
              <a:rPr lang="en-US" sz="2800" dirty="0"/>
              <a:t> zaman </a:t>
            </a:r>
            <a:r>
              <a:rPr lang="en-US" sz="2800" dirty="0" err="1"/>
              <a:t>terbaik</a:t>
            </a:r>
            <a:r>
              <a:rPr lang="en-US" sz="2800" dirty="0"/>
              <a:t> </a:t>
            </a:r>
            <a:r>
              <a:rPr lang="en-US" sz="2800" dirty="0" err="1"/>
              <a:t>umat</a:t>
            </a:r>
            <a:r>
              <a:rPr lang="en-US" sz="2800" dirty="0"/>
              <a:t> </a:t>
            </a:r>
            <a:r>
              <a:rPr lang="en-US" sz="2800" dirty="0" err="1"/>
              <a:t>manusia</a:t>
            </a:r>
            <a:r>
              <a:rPr lang="en-US" sz="2800" dirty="0"/>
              <a:t> (HR. BUKHARI)</a:t>
            </a:r>
            <a:br>
              <a:rPr lang="en-US" sz="2800" dirty="0"/>
            </a:br>
            <a:r>
              <a:rPr lang="en-US" sz="2800" dirty="0"/>
              <a:t>4. </a:t>
            </a:r>
            <a:r>
              <a:rPr lang="en-US" sz="2800" dirty="0" err="1"/>
              <a:t>Diampuninya</a:t>
            </a:r>
            <a:r>
              <a:rPr lang="en-US" sz="2800" dirty="0"/>
              <a:t> </a:t>
            </a:r>
            <a:r>
              <a:rPr lang="en-US" sz="2800" dirty="0" err="1"/>
              <a:t>dosa</a:t>
            </a:r>
            <a:r>
              <a:rPr lang="en-US" sz="2800" dirty="0"/>
              <a:t> </a:t>
            </a:r>
            <a:r>
              <a:rPr lang="en-US" sz="2800" dirty="0" err="1"/>
              <a:t>beliau</a:t>
            </a:r>
            <a:r>
              <a:rPr lang="en-US" sz="2800" dirty="0"/>
              <a:t> yang </a:t>
            </a:r>
            <a:r>
              <a:rPr lang="en-US" sz="2800" dirty="0" err="1"/>
              <a:t>telah</a:t>
            </a:r>
            <a:r>
              <a:rPr lang="en-US" sz="2800" dirty="0"/>
              <a:t> </a:t>
            </a:r>
            <a:r>
              <a:rPr lang="en-US" sz="2800" dirty="0" err="1"/>
              <a:t>lalu</a:t>
            </a:r>
            <a:r>
              <a:rPr lang="en-US" sz="2800" dirty="0"/>
              <a:t> dan </a:t>
            </a:r>
            <a:r>
              <a:rPr lang="en-US" sz="2800" dirty="0" err="1"/>
              <a:t>akan</a:t>
            </a:r>
            <a:r>
              <a:rPr lang="en-US" sz="2800" dirty="0"/>
              <a:t> </a:t>
            </a:r>
            <a:r>
              <a:rPr lang="en-US" sz="2800" dirty="0" err="1"/>
              <a:t>datang</a:t>
            </a:r>
            <a:r>
              <a:rPr lang="en-US" sz="2800" dirty="0"/>
              <a:t> (QS. ALFATH 1-3)</a:t>
            </a:r>
            <a:br>
              <a:rPr lang="en-US" sz="2800" dirty="0"/>
            </a:br>
            <a:r>
              <a:rPr lang="en-US" sz="2800" dirty="0"/>
              <a:t>5. Allah </a:t>
            </a:r>
            <a:r>
              <a:rPr lang="en-US" sz="2800" dirty="0" err="1"/>
              <a:t>meninggikan</a:t>
            </a:r>
            <a:r>
              <a:rPr lang="en-US" sz="2800" dirty="0"/>
              <a:t> </a:t>
            </a:r>
            <a:r>
              <a:rPr lang="en-US" sz="2800" dirty="0" err="1"/>
              <a:t>penyebutan</a:t>
            </a:r>
            <a:r>
              <a:rPr lang="en-US" sz="2800" dirty="0"/>
              <a:t> </a:t>
            </a:r>
            <a:r>
              <a:rPr lang="en-US" sz="2800" dirty="0" err="1"/>
              <a:t>nama</a:t>
            </a:r>
            <a:r>
              <a:rPr lang="en-US" sz="2800" dirty="0"/>
              <a:t> </a:t>
            </a:r>
            <a:r>
              <a:rPr lang="en-US" sz="2800" dirty="0" err="1"/>
              <a:t>beliau</a:t>
            </a:r>
            <a:r>
              <a:rPr lang="en-US" sz="2800" dirty="0"/>
              <a:t> (QS. ASY SYARH 4)</a:t>
            </a:r>
            <a:br>
              <a:rPr lang="en-US" sz="2800" dirty="0"/>
            </a:br>
            <a:r>
              <a:rPr lang="en-US" sz="2800" dirty="0"/>
              <a:t>6. Allah </a:t>
            </a:r>
            <a:r>
              <a:rPr lang="en-US" sz="2800" dirty="0" err="1"/>
              <a:t>pernah</a:t>
            </a:r>
            <a:r>
              <a:rPr lang="en-US" sz="2800" dirty="0"/>
              <a:t> </a:t>
            </a:r>
            <a:r>
              <a:rPr lang="en-US" sz="2800" dirty="0" err="1"/>
              <a:t>bersumpah</a:t>
            </a:r>
            <a:r>
              <a:rPr lang="en-US" sz="2800" dirty="0"/>
              <a:t> </a:t>
            </a:r>
            <a:r>
              <a:rPr lang="en-US" sz="2800" dirty="0" err="1"/>
              <a:t>dengan</a:t>
            </a:r>
            <a:r>
              <a:rPr lang="en-US" sz="2800" dirty="0"/>
              <a:t> </a:t>
            </a:r>
            <a:r>
              <a:rPr lang="en-US" sz="2800" dirty="0" err="1"/>
              <a:t>hidup</a:t>
            </a:r>
            <a:r>
              <a:rPr lang="en-US" sz="2800" dirty="0"/>
              <a:t> </a:t>
            </a:r>
            <a:r>
              <a:rPr lang="en-US" sz="2800" dirty="0" err="1"/>
              <a:t>beliau</a:t>
            </a:r>
            <a:r>
              <a:rPr lang="en-US" sz="2800" dirty="0"/>
              <a:t> (QS. ALHIJR 72)</a:t>
            </a:r>
            <a:br>
              <a:rPr lang="en-US" sz="2800" dirty="0"/>
            </a:br>
            <a:r>
              <a:rPr lang="en-US" sz="2800" dirty="0"/>
              <a:t>7. Allah </a:t>
            </a:r>
            <a:r>
              <a:rPr lang="en-US" sz="2800" dirty="0" err="1"/>
              <a:t>memuliakan</a:t>
            </a:r>
            <a:r>
              <a:rPr lang="en-US" sz="2800" dirty="0"/>
              <a:t> </a:t>
            </a:r>
            <a:r>
              <a:rPr lang="en-US" sz="2800" dirty="0" err="1"/>
              <a:t>beliau</a:t>
            </a:r>
            <a:r>
              <a:rPr lang="en-US" sz="2800" dirty="0"/>
              <a:t> </a:t>
            </a:r>
            <a:r>
              <a:rPr lang="en-US" sz="2800" dirty="0" err="1"/>
              <a:t>dalam</a:t>
            </a:r>
            <a:r>
              <a:rPr lang="en-US" sz="2800" dirty="0"/>
              <a:t> </a:t>
            </a:r>
            <a:r>
              <a:rPr lang="en-US" sz="2800" dirty="0" err="1"/>
              <a:t>panggilan</a:t>
            </a:r>
            <a:r>
              <a:rPr lang="en-US" sz="2800" dirty="0"/>
              <a:t>-Nya (</a:t>
            </a:r>
            <a:r>
              <a:rPr lang="en-US" sz="2800" dirty="0" err="1"/>
              <a:t>nabi</a:t>
            </a:r>
            <a:r>
              <a:rPr lang="en-US" sz="2800" dirty="0"/>
              <a:t> </a:t>
            </a:r>
            <a:r>
              <a:rPr lang="en-US" sz="2800" dirty="0" err="1"/>
              <a:t>rasul</a:t>
            </a:r>
            <a:r>
              <a:rPr lang="en-US" sz="2800" dirty="0"/>
              <a:t> lain </a:t>
            </a:r>
            <a:r>
              <a:rPr lang="en-US" sz="2800" dirty="0" err="1"/>
              <a:t>hanya</a:t>
            </a:r>
            <a:r>
              <a:rPr lang="en-US" sz="2800" dirty="0"/>
              <a:t> </a:t>
            </a:r>
            <a:r>
              <a:rPr lang="en-US" sz="2800" dirty="0" err="1"/>
              <a:t>disebut</a:t>
            </a:r>
            <a:r>
              <a:rPr lang="en-US" sz="2800" dirty="0"/>
              <a:t> </a:t>
            </a:r>
            <a:r>
              <a:rPr lang="en-US" sz="2800" dirty="0" err="1"/>
              <a:t>namanya</a:t>
            </a:r>
            <a:r>
              <a:rPr lang="en-US" sz="2800" dirty="0"/>
              <a:t> </a:t>
            </a:r>
            <a:r>
              <a:rPr lang="en-US" sz="2800" dirty="0" err="1"/>
              <a:t>saja</a:t>
            </a:r>
            <a:r>
              <a:rPr lang="en-US" sz="2800" dirty="0"/>
              <a:t>, </a:t>
            </a:r>
            <a:r>
              <a:rPr lang="en-US" sz="2800" dirty="0" err="1"/>
              <a:t>Ya</a:t>
            </a:r>
            <a:r>
              <a:rPr lang="en-US" sz="2800" dirty="0"/>
              <a:t> Zakaria, </a:t>
            </a:r>
            <a:r>
              <a:rPr lang="en-US" sz="2800" dirty="0" err="1"/>
              <a:t>Ya</a:t>
            </a:r>
            <a:r>
              <a:rPr lang="en-US" sz="2800" dirty="0"/>
              <a:t> Yahya, </a:t>
            </a:r>
            <a:r>
              <a:rPr lang="en-US" sz="2800" dirty="0" err="1"/>
              <a:t>Ya</a:t>
            </a:r>
            <a:r>
              <a:rPr lang="en-US" sz="2800" dirty="0"/>
              <a:t> </a:t>
            </a:r>
            <a:r>
              <a:rPr lang="en-US" sz="2800" dirty="0" err="1"/>
              <a:t>Dawud</a:t>
            </a:r>
            <a:r>
              <a:rPr lang="en-US" sz="2800" dirty="0"/>
              <a:t>, </a:t>
            </a:r>
            <a:r>
              <a:rPr lang="en-US" sz="2800" dirty="0" err="1"/>
              <a:t>Ya</a:t>
            </a:r>
            <a:r>
              <a:rPr lang="en-US" sz="2800" dirty="0"/>
              <a:t> Adam, </a:t>
            </a:r>
            <a:r>
              <a:rPr lang="en-US" sz="2800" dirty="0" err="1"/>
              <a:t>Ya</a:t>
            </a:r>
            <a:r>
              <a:rPr lang="en-US" sz="2800" dirty="0"/>
              <a:t> </a:t>
            </a:r>
            <a:r>
              <a:rPr lang="en-US" sz="2800" dirty="0" err="1"/>
              <a:t>Nuh</a:t>
            </a:r>
            <a:r>
              <a:rPr lang="en-US" sz="2800" dirty="0"/>
              <a:t>, </a:t>
            </a:r>
            <a:r>
              <a:rPr lang="en-US" sz="2800" dirty="0" err="1"/>
              <a:t>Ya</a:t>
            </a:r>
            <a:r>
              <a:rPr lang="en-US" sz="2800" dirty="0"/>
              <a:t> Luth)</a:t>
            </a:r>
          </a:p>
        </p:txBody>
      </p:sp>
    </p:spTree>
    <p:extLst>
      <p:ext uri="{BB962C8B-B14F-4D97-AF65-F5344CB8AC3E}">
        <p14:creationId xmlns:p14="http://schemas.microsoft.com/office/powerpoint/2010/main" val="1187432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7A4D-A24F-427A-90F6-AEA390ADFFCE}"/>
              </a:ext>
            </a:extLst>
          </p:cNvPr>
          <p:cNvSpPr>
            <a:spLocks noGrp="1"/>
          </p:cNvSpPr>
          <p:nvPr>
            <p:ph type="title"/>
          </p:nvPr>
        </p:nvSpPr>
        <p:spPr/>
        <p:txBody>
          <a:bodyPr/>
          <a:lstStyle/>
          <a:p>
            <a:r>
              <a:rPr lang="en-US" dirty="0"/>
              <a:t>KEISTIMEWAAN RASULULLAH SAW</a:t>
            </a:r>
          </a:p>
        </p:txBody>
      </p:sp>
      <p:sp>
        <p:nvSpPr>
          <p:cNvPr id="3" name="Content Placeholder 2">
            <a:extLst>
              <a:ext uri="{FF2B5EF4-FFF2-40B4-BE49-F238E27FC236}">
                <a16:creationId xmlns:a16="http://schemas.microsoft.com/office/drawing/2014/main" id="{A4EB48C9-00AB-4821-BAD4-A43644AA979A}"/>
              </a:ext>
            </a:extLst>
          </p:cNvPr>
          <p:cNvSpPr>
            <a:spLocks noGrp="1"/>
          </p:cNvSpPr>
          <p:nvPr>
            <p:ph idx="1"/>
          </p:nvPr>
        </p:nvSpPr>
        <p:spPr>
          <a:xfrm>
            <a:off x="680321" y="2326362"/>
            <a:ext cx="10754934" cy="4232093"/>
          </a:xfrm>
        </p:spPr>
        <p:txBody>
          <a:bodyPr>
            <a:normAutofit fontScale="92500" lnSpcReduction="10000"/>
          </a:bodyPr>
          <a:lstStyle/>
          <a:p>
            <a:r>
              <a:rPr lang="en-US" dirty="0"/>
              <a:t>8. </a:t>
            </a:r>
            <a:r>
              <a:rPr lang="en-US" dirty="0" err="1"/>
              <a:t>Larangan</a:t>
            </a:r>
            <a:r>
              <a:rPr lang="en-US" dirty="0"/>
              <a:t> </a:t>
            </a:r>
            <a:r>
              <a:rPr lang="en-US" dirty="0" err="1"/>
              <a:t>memanggil</a:t>
            </a:r>
            <a:r>
              <a:rPr lang="en-US" dirty="0"/>
              <a:t> </a:t>
            </a:r>
            <a:r>
              <a:rPr lang="en-US" dirty="0" err="1"/>
              <a:t>dengan</a:t>
            </a:r>
            <a:r>
              <a:rPr lang="en-US" dirty="0"/>
              <a:t> </a:t>
            </a:r>
            <a:r>
              <a:rPr lang="en-US" dirty="0" err="1"/>
              <a:t>nama</a:t>
            </a:r>
            <a:r>
              <a:rPr lang="en-US" dirty="0"/>
              <a:t> </a:t>
            </a:r>
            <a:r>
              <a:rPr lang="en-US" dirty="0" err="1"/>
              <a:t>beliau</a:t>
            </a:r>
            <a:r>
              <a:rPr lang="en-US" dirty="0"/>
              <a:t> </a:t>
            </a:r>
            <a:r>
              <a:rPr lang="en-US" dirty="0" err="1"/>
              <a:t>saja</a:t>
            </a:r>
            <a:r>
              <a:rPr lang="en-US" dirty="0"/>
              <a:t> </a:t>
            </a:r>
            <a:r>
              <a:rPr lang="en-US" dirty="0" err="1"/>
              <a:t>tanpa</a:t>
            </a:r>
            <a:r>
              <a:rPr lang="en-US" dirty="0"/>
              <a:t> </a:t>
            </a:r>
            <a:r>
              <a:rPr lang="en-US" dirty="0" err="1"/>
              <a:t>menyebutkan</a:t>
            </a:r>
            <a:r>
              <a:rPr lang="en-US" dirty="0"/>
              <a:t> </a:t>
            </a:r>
            <a:r>
              <a:rPr lang="en-US" dirty="0" err="1"/>
              <a:t>rasul</a:t>
            </a:r>
            <a:r>
              <a:rPr lang="en-US" dirty="0"/>
              <a:t> </a:t>
            </a:r>
            <a:r>
              <a:rPr lang="en-US" dirty="0" err="1"/>
              <a:t>atau</a:t>
            </a:r>
            <a:r>
              <a:rPr lang="en-US" dirty="0"/>
              <a:t> </a:t>
            </a:r>
            <a:r>
              <a:rPr lang="en-US" dirty="0" err="1"/>
              <a:t>nabi</a:t>
            </a:r>
            <a:r>
              <a:rPr lang="en-US" dirty="0"/>
              <a:t>, </a:t>
            </a:r>
            <a:r>
              <a:rPr lang="en-US" dirty="0" err="1"/>
              <a:t>tapi</a:t>
            </a:r>
            <a:r>
              <a:rPr lang="en-US" dirty="0"/>
              <a:t> </a:t>
            </a:r>
            <a:r>
              <a:rPr lang="en-US" dirty="0" err="1"/>
              <a:t>wajib</a:t>
            </a:r>
            <a:r>
              <a:rPr lang="en-US" dirty="0"/>
              <a:t> </a:t>
            </a:r>
            <a:r>
              <a:rPr lang="en-US" dirty="0" err="1"/>
              <a:t>memanggilnya</a:t>
            </a:r>
            <a:r>
              <a:rPr lang="en-US" dirty="0"/>
              <a:t> </a:t>
            </a:r>
            <a:r>
              <a:rPr lang="en-US" dirty="0" err="1"/>
              <a:t>dengan</a:t>
            </a:r>
            <a:r>
              <a:rPr lang="en-US" dirty="0"/>
              <a:t> </a:t>
            </a:r>
            <a:r>
              <a:rPr lang="en-US" dirty="0" err="1"/>
              <a:t>Ya</a:t>
            </a:r>
            <a:r>
              <a:rPr lang="en-US" dirty="0"/>
              <a:t> </a:t>
            </a:r>
            <a:r>
              <a:rPr lang="en-US" dirty="0" err="1"/>
              <a:t>Rasulullah</a:t>
            </a:r>
            <a:r>
              <a:rPr lang="en-US" dirty="0"/>
              <a:t> </a:t>
            </a:r>
            <a:r>
              <a:rPr lang="en-US" dirty="0" err="1"/>
              <a:t>Ya</a:t>
            </a:r>
            <a:r>
              <a:rPr lang="en-US" dirty="0"/>
              <a:t> Nabi Allah. (QS. ANNUR 63)</a:t>
            </a:r>
            <a:br>
              <a:rPr lang="en-US" dirty="0"/>
            </a:br>
            <a:r>
              <a:rPr lang="en-US" dirty="0"/>
              <a:t>9. </a:t>
            </a:r>
            <a:r>
              <a:rPr lang="en-US" dirty="0" err="1"/>
              <a:t>Larangan</a:t>
            </a:r>
            <a:r>
              <a:rPr lang="en-US" dirty="0"/>
              <a:t> </a:t>
            </a:r>
            <a:r>
              <a:rPr lang="en-US" dirty="0" err="1"/>
              <a:t>berkata</a:t>
            </a:r>
            <a:r>
              <a:rPr lang="en-US" dirty="0"/>
              <a:t> </a:t>
            </a:r>
            <a:r>
              <a:rPr lang="en-US" dirty="0" err="1"/>
              <a:t>keras</a:t>
            </a:r>
            <a:r>
              <a:rPr lang="en-US" dirty="0"/>
              <a:t> </a:t>
            </a:r>
            <a:r>
              <a:rPr lang="en-US" dirty="0" err="1"/>
              <a:t>keras</a:t>
            </a:r>
            <a:r>
              <a:rPr lang="en-US" dirty="0"/>
              <a:t> dan </a:t>
            </a:r>
            <a:r>
              <a:rPr lang="en-US" dirty="0" err="1"/>
              <a:t>kasar</a:t>
            </a:r>
            <a:r>
              <a:rPr lang="en-US" dirty="0"/>
              <a:t> </a:t>
            </a:r>
            <a:r>
              <a:rPr lang="en-US" dirty="0" err="1"/>
              <a:t>kepada</a:t>
            </a:r>
            <a:r>
              <a:rPr lang="en-US" dirty="0"/>
              <a:t> </a:t>
            </a:r>
            <a:r>
              <a:rPr lang="en-US" dirty="0" err="1"/>
              <a:t>Rasulullah</a:t>
            </a:r>
            <a:r>
              <a:rPr lang="en-US" dirty="0"/>
              <a:t> (QS. ALHUJURAT 2)</a:t>
            </a:r>
            <a:br>
              <a:rPr lang="en-US" dirty="0"/>
            </a:br>
            <a:r>
              <a:rPr lang="en-US" dirty="0"/>
              <a:t>10. </a:t>
            </a:r>
            <a:r>
              <a:rPr lang="en-US" dirty="0" err="1"/>
              <a:t>Sedekah</a:t>
            </a:r>
            <a:r>
              <a:rPr lang="en-US" dirty="0"/>
              <a:t> </a:t>
            </a:r>
            <a:r>
              <a:rPr lang="en-US" dirty="0" err="1"/>
              <a:t>diganti</a:t>
            </a:r>
            <a:r>
              <a:rPr lang="en-US" dirty="0"/>
              <a:t> </a:t>
            </a:r>
            <a:r>
              <a:rPr lang="en-US" dirty="0" err="1"/>
              <a:t>dengan</a:t>
            </a:r>
            <a:r>
              <a:rPr lang="en-US" dirty="0"/>
              <a:t> </a:t>
            </a:r>
            <a:r>
              <a:rPr lang="en-US" dirty="0" err="1"/>
              <a:t>ketaatan</a:t>
            </a:r>
            <a:r>
              <a:rPr lang="en-US" dirty="0"/>
              <a:t>. (QS. </a:t>
            </a:r>
            <a:r>
              <a:rPr lang="en-US" dirty="0" err="1"/>
              <a:t>Almujadilah</a:t>
            </a:r>
            <a:r>
              <a:rPr lang="en-US" dirty="0"/>
              <a:t> 12-13)</a:t>
            </a:r>
            <a:br>
              <a:rPr lang="en-US" dirty="0"/>
            </a:br>
            <a:r>
              <a:rPr lang="en-US" dirty="0"/>
              <a:t>11. Qur'an </a:t>
            </a:r>
            <a:r>
              <a:rPr lang="en-US" dirty="0" err="1"/>
              <a:t>mukjizat</a:t>
            </a:r>
            <a:r>
              <a:rPr lang="en-US" dirty="0"/>
              <a:t> </a:t>
            </a:r>
            <a:r>
              <a:rPr lang="en-US" dirty="0" err="1"/>
              <a:t>terbesar</a:t>
            </a:r>
            <a:r>
              <a:rPr lang="en-US" dirty="0"/>
              <a:t> </a:t>
            </a:r>
            <a:r>
              <a:rPr lang="en-US" dirty="0" err="1"/>
              <a:t>bagi</a:t>
            </a:r>
            <a:r>
              <a:rPr lang="en-US" dirty="0"/>
              <a:t> </a:t>
            </a:r>
            <a:r>
              <a:rPr lang="en-US" dirty="0" err="1"/>
              <a:t>Rasulillah</a:t>
            </a:r>
            <a:r>
              <a:rPr lang="en-US" dirty="0"/>
              <a:t> (HR. BUKHARI)</a:t>
            </a:r>
            <a:br>
              <a:rPr lang="en-US" dirty="0"/>
            </a:br>
            <a:r>
              <a:rPr lang="en-US" dirty="0"/>
              <a:t>12. </a:t>
            </a:r>
            <a:r>
              <a:rPr lang="en-US" dirty="0" err="1"/>
              <a:t>Beliau</a:t>
            </a:r>
            <a:r>
              <a:rPr lang="en-US" dirty="0"/>
              <a:t> </a:t>
            </a:r>
            <a:r>
              <a:rPr lang="en-US" dirty="0" err="1"/>
              <a:t>adalah</a:t>
            </a:r>
            <a:r>
              <a:rPr lang="en-US" dirty="0"/>
              <a:t> </a:t>
            </a:r>
            <a:r>
              <a:rPr lang="en-US" dirty="0" err="1"/>
              <a:t>pemimpin</a:t>
            </a:r>
            <a:r>
              <a:rPr lang="en-US" dirty="0"/>
              <a:t> </a:t>
            </a:r>
            <a:r>
              <a:rPr lang="en-US" dirty="0" err="1"/>
              <a:t>anak</a:t>
            </a:r>
            <a:r>
              <a:rPr lang="en-US" dirty="0"/>
              <a:t> </a:t>
            </a:r>
            <a:r>
              <a:rPr lang="en-US" dirty="0" err="1"/>
              <a:t>cucu</a:t>
            </a:r>
            <a:r>
              <a:rPr lang="en-US" dirty="0"/>
              <a:t> </a:t>
            </a:r>
            <a:r>
              <a:rPr lang="en-US" dirty="0" err="1"/>
              <a:t>adam</a:t>
            </a:r>
            <a:r>
              <a:rPr lang="en-US" dirty="0"/>
              <a:t> pada </a:t>
            </a:r>
            <a:r>
              <a:rPr lang="en-US" dirty="0" err="1"/>
              <a:t>hari</a:t>
            </a:r>
            <a:r>
              <a:rPr lang="en-US" dirty="0"/>
              <a:t> </a:t>
            </a:r>
            <a:r>
              <a:rPr lang="en-US" dirty="0" err="1"/>
              <a:t>kiamat</a:t>
            </a:r>
            <a:r>
              <a:rPr lang="en-US" dirty="0"/>
              <a:t> (HR. MUSLIM)</a:t>
            </a:r>
            <a:br>
              <a:rPr lang="en-US" dirty="0"/>
            </a:br>
            <a:r>
              <a:rPr lang="ar-SA" dirty="0"/>
              <a:t>انا سيد ولد آدم يوم القيامة وأول من ينشق عنه القبر وأول شافعوأول مشفع</a:t>
            </a:r>
            <a:endParaRPr lang="en-US" dirty="0"/>
          </a:p>
          <a:p>
            <a:r>
              <a:rPr lang="en-US" dirty="0"/>
              <a:t>13.</a:t>
            </a:r>
            <a:r>
              <a:rPr lang="ar-SA" dirty="0"/>
              <a:t> </a:t>
            </a:r>
            <a:r>
              <a:rPr lang="en-US" dirty="0"/>
              <a:t>BENDERA PUJIAN DI TANGAN RASULULLAH DI HARI KIAMAT (HR. AHMAD DAN TIRMIDZI DARI ABU SAID ALKHUDRI)</a:t>
            </a:r>
            <a:br>
              <a:rPr lang="en-US" dirty="0"/>
            </a:br>
            <a:r>
              <a:rPr lang="ar-SA" dirty="0"/>
              <a:t>انا سيد ولد آدم يوم القيامة ولا فخر وبيدي لواء الحمد ولا فخر وما من نبي يومئذ آدم فمن سواه إلا تحت لوائي وإنا أول من تنشق عنه الأرض ولا فخر</a:t>
            </a:r>
            <a:endParaRPr lang="en-US" dirty="0"/>
          </a:p>
          <a:p>
            <a:r>
              <a:rPr lang="en-US" dirty="0"/>
              <a:t>14. BELIAU ORANG PERTAMA YANG MELINTASI SIRAT DI HARI KIAMAT (HR. BUKHARI)</a:t>
            </a:r>
            <a:br>
              <a:rPr lang="en-US" dirty="0"/>
            </a:br>
            <a:r>
              <a:rPr lang="ar-SA" dirty="0"/>
              <a:t>فيضرب الصراط بين ظهراني جهنم فأكون أول من يجوز من الرسل بأمته </a:t>
            </a:r>
          </a:p>
        </p:txBody>
      </p:sp>
    </p:spTree>
    <p:extLst>
      <p:ext uri="{BB962C8B-B14F-4D97-AF65-F5344CB8AC3E}">
        <p14:creationId xmlns:p14="http://schemas.microsoft.com/office/powerpoint/2010/main" val="3070255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78AF-BDC6-4B88-B840-5340CBF92E47}"/>
              </a:ext>
            </a:extLst>
          </p:cNvPr>
          <p:cNvSpPr>
            <a:spLocks noGrp="1"/>
          </p:cNvSpPr>
          <p:nvPr>
            <p:ph type="title"/>
          </p:nvPr>
        </p:nvSpPr>
        <p:spPr/>
        <p:txBody>
          <a:bodyPr/>
          <a:lstStyle/>
          <a:p>
            <a:r>
              <a:rPr lang="en-US" dirty="0"/>
              <a:t>KEISTIMEWAAN RISALAH NABI MUHAMMAD SAW</a:t>
            </a:r>
          </a:p>
        </p:txBody>
      </p:sp>
      <p:sp>
        <p:nvSpPr>
          <p:cNvPr id="3" name="Content Placeholder 2">
            <a:extLst>
              <a:ext uri="{FF2B5EF4-FFF2-40B4-BE49-F238E27FC236}">
                <a16:creationId xmlns:a16="http://schemas.microsoft.com/office/drawing/2014/main" id="{1A6451C6-EBA1-40EA-A017-B9E9B0E9EEB2}"/>
              </a:ext>
            </a:extLst>
          </p:cNvPr>
          <p:cNvSpPr>
            <a:spLocks noGrp="1"/>
          </p:cNvSpPr>
          <p:nvPr>
            <p:ph idx="1"/>
          </p:nvPr>
        </p:nvSpPr>
        <p:spPr>
          <a:xfrm>
            <a:off x="680321" y="2336873"/>
            <a:ext cx="10597279" cy="4084948"/>
          </a:xfrm>
        </p:spPr>
        <p:txBody>
          <a:bodyPr>
            <a:normAutofit fontScale="92500" lnSpcReduction="10000"/>
          </a:bodyPr>
          <a:lstStyle/>
          <a:p>
            <a:r>
              <a:rPr lang="en-US" sz="2800" dirty="0"/>
              <a:t>1. RISALAH TERAKHIR, PENGHAPUS RISALAH SEBELUMNYA (QS. ALMAIDAH 3, HR. BUKHARI, ALMAIDAH 48)</a:t>
            </a:r>
            <a:br>
              <a:rPr lang="en-US" sz="2800" dirty="0"/>
            </a:br>
            <a:r>
              <a:rPr lang="en-US" sz="2800" dirty="0"/>
              <a:t>2. RISALAH BERSIFAT UNIVERSAL (QS. AL-A'RAF 158, ALFURQAN 1, SABA 28)</a:t>
            </a:r>
            <a:br>
              <a:rPr lang="en-US" sz="2800" dirty="0"/>
            </a:br>
            <a:r>
              <a:rPr lang="en-US" sz="2800" dirty="0"/>
              <a:t>3. RISALAH ISLAM SESUAI DENGAN FITRAH MANUSIA (QS. ARRUM 30)</a:t>
            </a:r>
            <a:br>
              <a:rPr lang="en-US" sz="2800" dirty="0"/>
            </a:br>
            <a:r>
              <a:rPr lang="en-US" sz="2800" dirty="0"/>
              <a:t>4. MENCAKUP DAN MENCUKUPI TUNTUTAN MANUSIA DI SEMUA ASPEK HIDUP DAN ZAMAN (QS. AL-AN'AM 38, ANNAHL 89, ALMAIDAH 3)</a:t>
            </a:r>
            <a:br>
              <a:rPr lang="en-US" sz="2800" dirty="0"/>
            </a:br>
            <a:r>
              <a:rPr lang="en-US" sz="2800" dirty="0"/>
              <a:t>5. MEMPERHATIKAN AKAL MANUSIA DAN MEMBERI RUANG UNTUK BERFIKIR (QS. ANNAHL 17, ANNISA 82, ANNAML59-64, ALISRA 36, SABA 46)</a:t>
            </a:r>
            <a:br>
              <a:rPr lang="en-US" sz="2800" dirty="0"/>
            </a:br>
            <a:r>
              <a:rPr lang="en-US" sz="2800" dirty="0"/>
              <a:t>6. MEWUJUDKAN MASLAHAT DAN MENCEGAH KERUSAKAN (DHORURIYYAT, HAJJIYAT, TAHSINIYYAT)</a:t>
            </a:r>
          </a:p>
        </p:txBody>
      </p:sp>
    </p:spTree>
    <p:extLst>
      <p:ext uri="{BB962C8B-B14F-4D97-AF65-F5344CB8AC3E}">
        <p14:creationId xmlns:p14="http://schemas.microsoft.com/office/powerpoint/2010/main" val="74502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74DD-C4DF-4CE6-A44C-66406A26D198}"/>
              </a:ext>
            </a:extLst>
          </p:cNvPr>
          <p:cNvSpPr>
            <a:spLocks noGrp="1"/>
          </p:cNvSpPr>
          <p:nvPr>
            <p:ph type="title"/>
          </p:nvPr>
        </p:nvSpPr>
        <p:spPr/>
        <p:txBody>
          <a:bodyPr/>
          <a:lstStyle/>
          <a:p>
            <a:r>
              <a:rPr lang="en-US" dirty="0"/>
              <a:t>KEISTIMEWAAN RISALAH NABI MUHAMMAD SAW</a:t>
            </a:r>
          </a:p>
        </p:txBody>
      </p:sp>
      <p:sp>
        <p:nvSpPr>
          <p:cNvPr id="3" name="Content Placeholder 2">
            <a:extLst>
              <a:ext uri="{FF2B5EF4-FFF2-40B4-BE49-F238E27FC236}">
                <a16:creationId xmlns:a16="http://schemas.microsoft.com/office/drawing/2014/main" id="{A160BB15-8E8D-4C0C-AE22-2F99AE13673D}"/>
              </a:ext>
            </a:extLst>
          </p:cNvPr>
          <p:cNvSpPr>
            <a:spLocks noGrp="1"/>
          </p:cNvSpPr>
          <p:nvPr>
            <p:ph idx="1"/>
          </p:nvPr>
        </p:nvSpPr>
        <p:spPr>
          <a:xfrm>
            <a:off x="680321" y="2336872"/>
            <a:ext cx="10839017" cy="3990355"/>
          </a:xfrm>
        </p:spPr>
        <p:txBody>
          <a:bodyPr>
            <a:normAutofit fontScale="92500"/>
          </a:bodyPr>
          <a:lstStyle/>
          <a:p>
            <a:r>
              <a:rPr lang="en-US" dirty="0"/>
              <a:t>7. RISALAH YANG TOLERAN, MEMPERMUDAH DAN MENGHILANGKAN KESULITAN (QS. ALBAQARAH 143, ALMAIDAH 87-88, ALBAQARAH 185, ANNISA 28, ALHAJ 78, ALBAQARAH 233, 286, AL-A'RAF 42)</a:t>
            </a:r>
            <a:br>
              <a:rPr lang="en-US" dirty="0"/>
            </a:br>
            <a:r>
              <a:rPr lang="en-US" dirty="0"/>
              <a:t>8. KAYA AKAN SUMBER SYARIAT</a:t>
            </a:r>
            <a:br>
              <a:rPr lang="en-US" dirty="0"/>
            </a:br>
            <a:r>
              <a:rPr lang="en-US" dirty="0"/>
              <a:t>9. MENGAJAK BERIMAN KEPADA PARA RASUL SEBELUMNYA (QS. ALBAQARAH 136)</a:t>
            </a:r>
            <a:br>
              <a:rPr lang="en-US" dirty="0"/>
            </a:br>
            <a:r>
              <a:rPr lang="en-US" dirty="0"/>
              <a:t>10. RISALAH ISLAM DIJAGA OLEH ALLAH SWT SEPANJANG ZAMAN (QS. ALMAIDAH 44, ALHIJR 9, FUSSHILAT 42)</a:t>
            </a:r>
            <a:br>
              <a:rPr lang="en-US" dirty="0"/>
            </a:br>
            <a:r>
              <a:rPr lang="en-US" dirty="0"/>
              <a:t>11. KESAKSIAN UMAT ISLAM ATAS SELURUH UMAT (QS. ALBAQARAH 143, ALHAJ 78, HR. BUKHARI)</a:t>
            </a:r>
            <a:br>
              <a:rPr lang="en-US" dirty="0"/>
            </a:br>
            <a:r>
              <a:rPr lang="en-US" dirty="0"/>
              <a:t>12. SEJARAH NABI MUHAMMAD SAW ADALAH SEJARAH YANG NYATA (QS. ASSHAF 9, ALBAQARAH 79, MARYAM 88-91, PENYELEWENGAN SEJARAH RASUL TERDAHULU. ALLAH JAGA SIRAH NABI MUHAMMAD DARI PENYELEWENGAN)</a:t>
            </a:r>
          </a:p>
        </p:txBody>
      </p:sp>
    </p:spTree>
    <p:extLst>
      <p:ext uri="{BB962C8B-B14F-4D97-AF65-F5344CB8AC3E}">
        <p14:creationId xmlns:p14="http://schemas.microsoft.com/office/powerpoint/2010/main" val="2913817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9353-5102-4993-BDDC-91367030BF77}"/>
              </a:ext>
            </a:extLst>
          </p:cNvPr>
          <p:cNvSpPr>
            <a:spLocks noGrp="1"/>
          </p:cNvSpPr>
          <p:nvPr>
            <p:ph type="title"/>
          </p:nvPr>
        </p:nvSpPr>
        <p:spPr/>
        <p:txBody>
          <a:bodyPr/>
          <a:lstStyle/>
          <a:p>
            <a:r>
              <a:rPr lang="id-ID" dirty="0"/>
              <a:t>MENJAGA WARISAN RASULULLAH SAW:</a:t>
            </a:r>
            <a:endParaRPr lang="en-US" dirty="0"/>
          </a:p>
        </p:txBody>
      </p:sp>
      <p:sp>
        <p:nvSpPr>
          <p:cNvPr id="3" name="Content Placeholder 2">
            <a:extLst>
              <a:ext uri="{FF2B5EF4-FFF2-40B4-BE49-F238E27FC236}">
                <a16:creationId xmlns:a16="http://schemas.microsoft.com/office/drawing/2014/main" id="{E9CC1142-66F7-48B5-86F3-462DB54C4F64}"/>
              </a:ext>
            </a:extLst>
          </p:cNvPr>
          <p:cNvSpPr>
            <a:spLocks noGrp="1"/>
          </p:cNvSpPr>
          <p:nvPr>
            <p:ph idx="1"/>
          </p:nvPr>
        </p:nvSpPr>
        <p:spPr/>
        <p:txBody>
          <a:bodyPr/>
          <a:lstStyle/>
          <a:p>
            <a:r>
              <a:rPr lang="id-ID" dirty="0"/>
              <a:t>1. AL-QUR’AN DAN SUNNAH NABI MUHAMMAD SAW. (HR. IMAM MALIK DAN MUSLIM)</a:t>
            </a:r>
          </a:p>
          <a:p>
            <a:endParaRPr lang="id-ID" dirty="0"/>
          </a:p>
          <a:p>
            <a:r>
              <a:rPr lang="id-ID" dirty="0"/>
              <a:t>2. PARA ULAMA ADALAH PEWARIS NABI MUHAMMAD SAW (HR. TIRMIDZI)</a:t>
            </a:r>
          </a:p>
          <a:p>
            <a:endParaRPr lang="id-ID" dirty="0"/>
          </a:p>
          <a:p>
            <a:r>
              <a:rPr lang="id-ID" dirty="0"/>
              <a:t>3. MENEGAKKAN SYARIAT ISLAM DENGAN SISTEM POLITIK KENABIAN (Q.S. ALBAQARAH: 208, HR. AHMAD)</a:t>
            </a:r>
          </a:p>
        </p:txBody>
      </p:sp>
    </p:spTree>
    <p:extLst>
      <p:ext uri="{BB962C8B-B14F-4D97-AF65-F5344CB8AC3E}">
        <p14:creationId xmlns:p14="http://schemas.microsoft.com/office/powerpoint/2010/main" val="261336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A0CD-5F6C-47F3-9FA4-17D6C4158652}"/>
              </a:ext>
            </a:extLst>
          </p:cNvPr>
          <p:cNvSpPr>
            <a:spLocks noGrp="1"/>
          </p:cNvSpPr>
          <p:nvPr>
            <p:ph type="title"/>
          </p:nvPr>
        </p:nvSpPr>
        <p:spPr/>
        <p:txBody>
          <a:bodyPr/>
          <a:lstStyle/>
          <a:p>
            <a:r>
              <a:rPr lang="id-ID" dirty="0"/>
              <a:t>CINTA RASUL KEPADA UMMATNYA: MEMOHONKAN AMPUNAN UTK KITA...</a:t>
            </a:r>
            <a:endParaRPr lang="en-US" dirty="0"/>
          </a:p>
        </p:txBody>
      </p:sp>
      <p:sp>
        <p:nvSpPr>
          <p:cNvPr id="3" name="Content Placeholder 2">
            <a:extLst>
              <a:ext uri="{FF2B5EF4-FFF2-40B4-BE49-F238E27FC236}">
                <a16:creationId xmlns:a16="http://schemas.microsoft.com/office/drawing/2014/main" id="{D4C04E16-C14E-4C9E-84AB-49BE97B3296B}"/>
              </a:ext>
            </a:extLst>
          </p:cNvPr>
          <p:cNvSpPr>
            <a:spLocks noGrp="1"/>
          </p:cNvSpPr>
          <p:nvPr>
            <p:ph idx="1"/>
          </p:nvPr>
        </p:nvSpPr>
        <p:spPr>
          <a:xfrm>
            <a:off x="680321" y="2336873"/>
            <a:ext cx="9613861" cy="4042906"/>
          </a:xfrm>
        </p:spPr>
        <p:txBody>
          <a:bodyPr>
            <a:normAutofit fontScale="85000" lnSpcReduction="10000"/>
          </a:bodyPr>
          <a:lstStyle/>
          <a:p>
            <a:pPr algn="r" rtl="1"/>
            <a:r>
              <a:rPr lang="ar-SA" sz="3200" dirty="0"/>
              <a:t>وعن عبداللَّه بن عَمْرو بن العاص رضي اللَّه عنهما: أَن النَّبِيَّ ﷺ تَلا قَول اللَّهِ  في إِبراهِيمَ ﷺ: رَبِّ إِنَّهُنَّ أَضْلَلْنَ كَثِيرًا مِنَ النَّاسِ فَمَنْ تَبِعَنِي فَإِنَّهُ مِنِّي [إبراهيم:36]، وَقَوْلَ عِيسَى عليه الصلاة والسلام: إِنْ تُعَذِّبْهُمْ فَإِنَّهُمْ عِبَادُكَ وَإِنْ تَغْفِرْ لَهُمْ فَإِنَّكَ أَنْتَ الْعَزِيزُ الْحَكِيمُ [المائدة:118]، فَرَفَعَ يَدَيْه وَقالَ: اللَّهُمَّ أُمَّتِي أُمَّتِي وَبَكَى، فَقَالَ اللَّه : يَا جبريلُ، اذْهَبْ إِلى مُحَمَّدٍ -وَرَبُّكَ أَعْلَمُ- فسَلْهُ: مَا يُبْكِيهِ؟ فَأَتَاهُ جبرِيلُ، فَأَخْبَرَهُ رسولُ اللَّه ﷺ بِمَا قَالَ، وَهُو أَعْلَمُ، فَقَالَ اللَّهُ تَعَالَى: يَا جِبريلُ، اذهَبْ إِلى مُحَمَّدٍ فَقُلْ: إِنَّا سَنُرضِيكَ في أُمَّتِكَ وَلا نَسُوؤُكَ رواه مسلم.</a:t>
            </a:r>
            <a:endParaRPr lang="en-US" sz="3200" dirty="0"/>
          </a:p>
          <a:p>
            <a:pPr algn="l"/>
            <a:r>
              <a:rPr lang="en-US" sz="3200" dirty="0"/>
              <a:t>“WAHAI JIBRIL, SAMPAIKAN KEPADA MUHAMMAD SAW SUNGGUH KAMI AKAN PENUHI PERMOHONANMU SAMPAI ENGKAU PUAS TENTANG NASIB UMATMU, DAN KAMI TAK AKAN MENGECEWAKANMU” (HR. MUSLIM)</a:t>
            </a:r>
          </a:p>
        </p:txBody>
      </p:sp>
    </p:spTree>
    <p:extLst>
      <p:ext uri="{BB962C8B-B14F-4D97-AF65-F5344CB8AC3E}">
        <p14:creationId xmlns:p14="http://schemas.microsoft.com/office/powerpoint/2010/main" val="2912796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4CC1A48-7D7E-4337-B771-E304F41E6C30}"/>
              </a:ext>
            </a:extLst>
          </p:cNvPr>
          <p:cNvSpPr>
            <a:spLocks noGrp="1"/>
          </p:cNvSpPr>
          <p:nvPr>
            <p:ph type="title"/>
          </p:nvPr>
        </p:nvSpPr>
        <p:spPr>
          <a:xfrm>
            <a:off x="142241" y="753228"/>
            <a:ext cx="8971279" cy="1080938"/>
          </a:xfrm>
        </p:spPr>
        <p:txBody>
          <a:bodyPr/>
          <a:lstStyle/>
          <a:p>
            <a:pPr algn="ctr"/>
            <a:r>
              <a:rPr lang="en-US" dirty="0"/>
              <a:t>NEGERI PENGADILAN AKHIRAT</a:t>
            </a:r>
          </a:p>
        </p:txBody>
      </p:sp>
      <p:sp>
        <p:nvSpPr>
          <p:cNvPr id="3" name="Content Placeholder 2">
            <a:extLst>
              <a:ext uri="{FF2B5EF4-FFF2-40B4-BE49-F238E27FC236}">
                <a16:creationId xmlns:a16="http://schemas.microsoft.com/office/drawing/2014/main" id="{F66563CB-EF6B-4414-B192-B2838602D8D0}"/>
              </a:ext>
            </a:extLst>
          </p:cNvPr>
          <p:cNvSpPr>
            <a:spLocks noGrp="1"/>
          </p:cNvSpPr>
          <p:nvPr>
            <p:ph idx="1"/>
          </p:nvPr>
        </p:nvSpPr>
        <p:spPr>
          <a:solidFill>
            <a:schemeClr val="bg1">
              <a:lumMod val="50000"/>
              <a:lumOff val="50000"/>
              <a:alpha val="50000"/>
            </a:schemeClr>
          </a:solidFill>
        </p:spPr>
        <p:txBody>
          <a:bodyPr>
            <a:normAutofit fontScale="92500" lnSpcReduction="10000"/>
          </a:bodyPr>
          <a:lstStyle/>
          <a:p>
            <a:r>
              <a:rPr lang="id-ID" sz="3600" dirty="0"/>
              <a:t>Tak berhenti disitu, kita akan tercengang dengan sabda Sang Nabi, bahwa Baitul Maqdis adalah negeri awal penciptaan manusia (ardhul mansyar) dan tempat pengadilan akhirat (ardhul mahsyar) bagi seluruh manusia. Demikian jawaban Rasul kepada Maymunah, pelayan rumah tangganya saat ditanya tentang Baitul Maqdis. </a:t>
            </a:r>
            <a:endParaRPr lang="en-US" sz="3600" dirty="0"/>
          </a:p>
          <a:p>
            <a:endParaRPr lang="en-US" sz="3600" dirty="0"/>
          </a:p>
        </p:txBody>
      </p:sp>
    </p:spTree>
    <p:extLst>
      <p:ext uri="{BB962C8B-B14F-4D97-AF65-F5344CB8AC3E}">
        <p14:creationId xmlns:p14="http://schemas.microsoft.com/office/powerpoint/2010/main" val="393860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84556672-C9EC-4AF0-8316-2454F016DC4F}"/>
              </a:ext>
            </a:extLst>
          </p:cNvPr>
          <p:cNvSpPr>
            <a:spLocks noGrp="1"/>
          </p:cNvSpPr>
          <p:nvPr>
            <p:ph type="title"/>
          </p:nvPr>
        </p:nvSpPr>
        <p:spPr>
          <a:xfrm>
            <a:off x="121921" y="753228"/>
            <a:ext cx="8991599" cy="1080938"/>
          </a:xfrm>
        </p:spPr>
        <p:txBody>
          <a:bodyPr/>
          <a:lstStyle/>
          <a:p>
            <a:pPr algn="ctr"/>
            <a:r>
              <a:rPr lang="en-US" dirty="0"/>
              <a:t>SAAT MATAHARI TERTAHAN</a:t>
            </a:r>
          </a:p>
        </p:txBody>
      </p:sp>
      <p:sp>
        <p:nvSpPr>
          <p:cNvPr id="3" name="Content Placeholder 2">
            <a:extLst>
              <a:ext uri="{FF2B5EF4-FFF2-40B4-BE49-F238E27FC236}">
                <a16:creationId xmlns:a16="http://schemas.microsoft.com/office/drawing/2014/main" id="{3D503958-EE00-4119-A394-8178A985FC71}"/>
              </a:ext>
            </a:extLst>
          </p:cNvPr>
          <p:cNvSpPr>
            <a:spLocks noGrp="1"/>
          </p:cNvSpPr>
          <p:nvPr>
            <p:ph idx="1"/>
          </p:nvPr>
        </p:nvSpPr>
        <p:spPr>
          <a:xfrm>
            <a:off x="680321" y="3302073"/>
            <a:ext cx="9613861" cy="3599316"/>
          </a:xfrm>
          <a:solidFill>
            <a:schemeClr val="bg1">
              <a:lumMod val="50000"/>
              <a:lumOff val="50000"/>
              <a:alpha val="50000"/>
            </a:schemeClr>
          </a:solidFill>
        </p:spPr>
        <p:txBody>
          <a:bodyPr>
            <a:normAutofit lnSpcReduction="10000"/>
          </a:bodyPr>
          <a:lstStyle/>
          <a:p>
            <a:r>
              <a:rPr lang="id-ID" sz="2800" dirty="0"/>
              <a:t>Dialah satu-satunya tanah diatas bumi ini yang pernah Allah menahan matahari beberapa saat sebelum tenggelam agar Allah sempurnakan kemenangan jihad Nabi Yusya bin Nuun yang berdoa: “Wahai matahari engkau hamba yg diperintahkan Allah sebagaimana aku juga, Ya Allah tahanlah matahari tidak tenggelam sampai kami sempurna membebaskan Baitul Maqdis” (Sahih Bukhari dari Abu Hurairah). Suatu keterangan yang membangkitkan semangat para mujahidin sepanjang zaman untuk membebaskannya dari tirani.</a:t>
            </a:r>
            <a:endParaRPr lang="en-US" sz="2800" dirty="0"/>
          </a:p>
          <a:p>
            <a:endParaRPr lang="en-US" sz="2800" dirty="0"/>
          </a:p>
        </p:txBody>
      </p:sp>
    </p:spTree>
    <p:extLst>
      <p:ext uri="{BB962C8B-B14F-4D97-AF65-F5344CB8AC3E}">
        <p14:creationId xmlns:p14="http://schemas.microsoft.com/office/powerpoint/2010/main" val="2111903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87B344BB-EB39-4B4F-985B-26B51308FB14}"/>
              </a:ext>
            </a:extLst>
          </p:cNvPr>
          <p:cNvSpPr>
            <a:spLocks noGrp="1"/>
          </p:cNvSpPr>
          <p:nvPr>
            <p:ph type="title"/>
          </p:nvPr>
        </p:nvSpPr>
        <p:spPr>
          <a:xfrm>
            <a:off x="111761" y="753228"/>
            <a:ext cx="9001759" cy="1080938"/>
          </a:xfrm>
        </p:spPr>
        <p:txBody>
          <a:bodyPr/>
          <a:lstStyle/>
          <a:p>
            <a:pPr algn="ctr"/>
            <a:r>
              <a:rPr lang="en-US" dirty="0">
                <a:solidFill>
                  <a:schemeClr val="bg1"/>
                </a:solidFill>
              </a:rPr>
              <a:t>ROMAWI-PERSIA-ISRAEL</a:t>
            </a:r>
          </a:p>
        </p:txBody>
      </p:sp>
      <p:sp>
        <p:nvSpPr>
          <p:cNvPr id="3" name="Content Placeholder 2">
            <a:extLst>
              <a:ext uri="{FF2B5EF4-FFF2-40B4-BE49-F238E27FC236}">
                <a16:creationId xmlns:a16="http://schemas.microsoft.com/office/drawing/2014/main" id="{2F504BB3-F0A0-4B72-93F0-269D3966F8D1}"/>
              </a:ext>
            </a:extLst>
          </p:cNvPr>
          <p:cNvSpPr>
            <a:spLocks noGrp="1"/>
          </p:cNvSpPr>
          <p:nvPr>
            <p:ph idx="1"/>
          </p:nvPr>
        </p:nvSpPr>
        <p:spPr>
          <a:solidFill>
            <a:schemeClr val="bg1">
              <a:lumMod val="50000"/>
              <a:lumOff val="50000"/>
              <a:alpha val="50000"/>
            </a:schemeClr>
          </a:solidFill>
        </p:spPr>
        <p:txBody>
          <a:bodyPr/>
          <a:lstStyle/>
          <a:p>
            <a:r>
              <a:rPr lang="id-ID" dirty="0"/>
              <a:t>Betapa risalah Islam ini dinubuatkan Allah Pemilik Arsy dan Pencipta Jagat Raya akan menumbangkan kezaliman sistem buatan manusia yg disimbolkan oleh kekuatan adi daya Romawi dan Persia. Sekaligus ditetapkan bahwa kaum muslimin akhir zaman akan mengakhiri kesombongan Bani Israel yg merajalela kedua kalinya di bumi, seperti saat dahulu Sang Rasul dan ummatnya yang kokoh (</a:t>
            </a:r>
            <a:r>
              <a:rPr lang="id-ID" i="1" dirty="0"/>
              <a:t>‘Ulii Ba'sin Syadid’</a:t>
            </a:r>
            <a:r>
              <a:rPr lang="id-ID" dirty="0"/>
              <a:t>) mengalahkan dan menumbangkan kesombongan Yahudi di Madinah hingga merangsek ke dalam kampung-kampungnya. Dua surah Allah turunkan berdekatan jaraknya di Makkah yaitu surah Arrum dan Bani Israil.</a:t>
            </a:r>
            <a:endParaRPr lang="en-US" dirty="0"/>
          </a:p>
          <a:p>
            <a:endParaRPr lang="en-US" dirty="0"/>
          </a:p>
        </p:txBody>
      </p:sp>
    </p:spTree>
    <p:extLst>
      <p:ext uri="{BB962C8B-B14F-4D97-AF65-F5344CB8AC3E}">
        <p14:creationId xmlns:p14="http://schemas.microsoft.com/office/powerpoint/2010/main" val="739520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63A8A9DF-A9B8-4644-8D04-D2C2BD519139}"/>
              </a:ext>
            </a:extLst>
          </p:cNvPr>
          <p:cNvSpPr>
            <a:spLocks noGrp="1"/>
          </p:cNvSpPr>
          <p:nvPr>
            <p:ph type="title"/>
          </p:nvPr>
        </p:nvSpPr>
        <p:spPr>
          <a:xfrm>
            <a:off x="111761" y="753228"/>
            <a:ext cx="9011919" cy="1080938"/>
          </a:xfrm>
        </p:spPr>
        <p:txBody>
          <a:bodyPr/>
          <a:lstStyle/>
          <a:p>
            <a:pPr algn="ctr"/>
            <a:r>
              <a:rPr lang="en-US" dirty="0">
                <a:solidFill>
                  <a:schemeClr val="bg1"/>
                </a:solidFill>
              </a:rPr>
              <a:t>KHAYBAR-MU’TAH-TABUK</a:t>
            </a:r>
          </a:p>
        </p:txBody>
      </p:sp>
      <p:sp>
        <p:nvSpPr>
          <p:cNvPr id="3" name="Content Placeholder 2">
            <a:extLst>
              <a:ext uri="{FF2B5EF4-FFF2-40B4-BE49-F238E27FC236}">
                <a16:creationId xmlns:a16="http://schemas.microsoft.com/office/drawing/2014/main" id="{CE742D2F-6398-44BD-B895-20AA5CBD9257}"/>
              </a:ext>
            </a:extLst>
          </p:cNvPr>
          <p:cNvSpPr>
            <a:spLocks noGrp="1"/>
          </p:cNvSpPr>
          <p:nvPr>
            <p:ph idx="1"/>
          </p:nvPr>
        </p:nvSpPr>
        <p:spPr>
          <a:xfrm>
            <a:off x="680321" y="3210560"/>
            <a:ext cx="9613861" cy="3629869"/>
          </a:xfrm>
        </p:spPr>
        <p:txBody>
          <a:bodyPr>
            <a:normAutofit fontScale="92500"/>
          </a:bodyPr>
          <a:lstStyle/>
          <a:p>
            <a:r>
              <a:rPr lang="id-ID" dirty="0"/>
              <a:t>Baik peristiwa Isra Mikrajnya Rasulullah dan tumbangnya Persia-Romawi, sebelum disatukan oleh penaklukan Islam di era Khalifah Umar bin Khattab. Sang Rasul telah perintahkan kaum muslimin menyerbu Romawi di Syam dua kali di penghujung hayatnya yaitu: Perang Tabuk dan Perang Mu'tah yg berkahir dengan kemenangan, meski beberapa sahabat Nabi terbaik gugur disana sebagai syuhada. </a:t>
            </a:r>
            <a:endParaRPr lang="en-US" dirty="0"/>
          </a:p>
          <a:p>
            <a:r>
              <a:rPr lang="id-ID" dirty="0"/>
              <a:t>Sebelum Makkah ditaklukkan Sang Rasul, ia lebih dahulu merobohkan kecongkakan Yahudi di Khaybar setelah perjanjian Hudaibiyah. Lihatlah puzzle-puzzle sejarah kenabian itu dengan cermat, tidakkah kita akan melihat suatu gambaran utuh betapa Peradaban Islam ini telah disiapkan Allah untuk memimpin dan menyelamatkan umat manusia?</a:t>
            </a:r>
            <a:endParaRPr lang="en-US" dirty="0"/>
          </a:p>
          <a:p>
            <a:endParaRPr lang="en-US" dirty="0"/>
          </a:p>
        </p:txBody>
      </p:sp>
    </p:spTree>
    <p:extLst>
      <p:ext uri="{BB962C8B-B14F-4D97-AF65-F5344CB8AC3E}">
        <p14:creationId xmlns:p14="http://schemas.microsoft.com/office/powerpoint/2010/main" val="3738499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8A13-02C6-4138-9199-A1EF31BD1435}"/>
              </a:ext>
            </a:extLst>
          </p:cNvPr>
          <p:cNvSpPr>
            <a:spLocks noGrp="1"/>
          </p:cNvSpPr>
          <p:nvPr>
            <p:ph type="title"/>
          </p:nvPr>
        </p:nvSpPr>
        <p:spPr/>
        <p:txBody>
          <a:bodyPr/>
          <a:lstStyle/>
          <a:p>
            <a:r>
              <a:rPr lang="en-US" dirty="0"/>
              <a:t>RASULULLAH DI DALAM QUR’AN</a:t>
            </a:r>
          </a:p>
        </p:txBody>
      </p:sp>
      <p:sp>
        <p:nvSpPr>
          <p:cNvPr id="3" name="Content Placeholder 2">
            <a:extLst>
              <a:ext uri="{FF2B5EF4-FFF2-40B4-BE49-F238E27FC236}">
                <a16:creationId xmlns:a16="http://schemas.microsoft.com/office/drawing/2014/main" id="{06A4A99C-F1B3-4033-BF64-7ACD0495DACE}"/>
              </a:ext>
            </a:extLst>
          </p:cNvPr>
          <p:cNvSpPr>
            <a:spLocks noGrp="1"/>
          </p:cNvSpPr>
          <p:nvPr>
            <p:ph idx="1"/>
          </p:nvPr>
        </p:nvSpPr>
        <p:spPr>
          <a:xfrm>
            <a:off x="112768" y="2021561"/>
            <a:ext cx="5815072" cy="4836439"/>
          </a:xfrm>
        </p:spPr>
        <p:txBody>
          <a:bodyPr>
            <a:normAutofit fontScale="92500" lnSpcReduction="20000"/>
          </a:bodyPr>
          <a:lstStyle/>
          <a:p>
            <a:r>
              <a:rPr lang="en-US" dirty="0"/>
              <a:t>Namanya:</a:t>
            </a:r>
            <a:br>
              <a:rPr lang="en-US" dirty="0"/>
            </a:br>
            <a:r>
              <a:rPr lang="ar-SA" dirty="0"/>
              <a:t>الصف ٦</a:t>
            </a:r>
            <a:br>
              <a:rPr lang="ar-SA" dirty="0"/>
            </a:br>
            <a:br>
              <a:rPr lang="ar-SA" dirty="0"/>
            </a:br>
            <a:r>
              <a:rPr lang="en-US" dirty="0" err="1"/>
              <a:t>Hatinya</a:t>
            </a:r>
            <a:r>
              <a:rPr lang="en-US" dirty="0"/>
              <a:t>:</a:t>
            </a:r>
            <a:br>
              <a:rPr lang="en-US" dirty="0"/>
            </a:br>
            <a:r>
              <a:rPr lang="ar-SA" dirty="0"/>
              <a:t>قال تعالى : "نَزَلَ بِهِ الرُّوحُ الْأَمِينُ (193) عَلَى قَلْبِكَ لِتَكُونَ مِنَ الْمُنذِرِينَ(194)".الشعراء</a:t>
            </a:r>
            <a:br>
              <a:rPr lang="ar-SA" dirty="0"/>
            </a:br>
            <a:r>
              <a:rPr lang="ar-SA" dirty="0"/>
              <a:t>وقال تعالى:"مَا كَذَبَ الْفُؤَادُ مَا رَأَى(11)". النجم</a:t>
            </a:r>
            <a:br>
              <a:rPr lang="ar-SA" dirty="0"/>
            </a:br>
            <a:br>
              <a:rPr lang="ar-SA" dirty="0"/>
            </a:br>
            <a:r>
              <a:rPr lang="en-US" dirty="0" err="1"/>
              <a:t>Lisannya</a:t>
            </a:r>
            <a:r>
              <a:rPr lang="en-US" dirty="0"/>
              <a:t>:</a:t>
            </a:r>
            <a:br>
              <a:rPr lang="en-US" dirty="0"/>
            </a:br>
            <a:r>
              <a:rPr lang="ar-SA" dirty="0"/>
              <a:t>قال تعالى : "فَإِنَّمَا يَسَّرْنَاهُ بِلِسَانِكَ (97)".مريم</a:t>
            </a:r>
            <a:br>
              <a:rPr lang="ar-SA" dirty="0"/>
            </a:br>
            <a:r>
              <a:rPr lang="ar-SA" dirty="0"/>
              <a:t>وما ينطق عن الهوى إن هو إلا وحي يوحى النجم ٣</a:t>
            </a:r>
            <a:br>
              <a:rPr lang="ar-SA" dirty="0"/>
            </a:br>
            <a:br>
              <a:rPr lang="ar-SA" dirty="0"/>
            </a:br>
            <a:r>
              <a:rPr lang="en-US" dirty="0" err="1"/>
              <a:t>Matanya</a:t>
            </a:r>
            <a:r>
              <a:rPr lang="en-US" dirty="0"/>
              <a:t>:</a:t>
            </a:r>
            <a:br>
              <a:rPr lang="en-US" dirty="0"/>
            </a:br>
            <a:r>
              <a:rPr lang="ar-SA" dirty="0"/>
              <a:t>قال تعالى : "مَا زَاغَ الْبَصَرُ وَمَا طَغَى(17)".النجم</a:t>
            </a:r>
            <a:br>
              <a:rPr lang="ar-SA" dirty="0"/>
            </a:br>
            <a:r>
              <a:rPr lang="ar-SA" dirty="0"/>
              <a:t>"وَلَا تَمُدَّنَّ عَيْنَيْكَ إِلَى مَا مَتَّعْنَا بِهِ أَزْوَاجًا مِّنْهُمْ(131)".طه</a:t>
            </a:r>
            <a:br>
              <a:rPr lang="ar-SA" dirty="0"/>
            </a:br>
            <a:br>
              <a:rPr lang="ar-SA" dirty="0"/>
            </a:br>
            <a:r>
              <a:rPr lang="en-US" dirty="0" err="1"/>
              <a:t>Wajahnya</a:t>
            </a:r>
            <a:r>
              <a:rPr lang="en-US" dirty="0"/>
              <a:t>:</a:t>
            </a:r>
            <a:br>
              <a:rPr lang="en-US" dirty="0"/>
            </a:br>
            <a:r>
              <a:rPr lang="ar-SA" dirty="0"/>
              <a:t>قال تعالى : "قَدْ نَرَى تَقَلُّبَ وَجْهِكَ فِي السَّمَاءِ "-- البقرة 144</a:t>
            </a:r>
            <a:endParaRPr lang="en-US" dirty="0"/>
          </a:p>
        </p:txBody>
      </p:sp>
      <p:sp>
        <p:nvSpPr>
          <p:cNvPr id="4" name="TextBox 3">
            <a:extLst>
              <a:ext uri="{FF2B5EF4-FFF2-40B4-BE49-F238E27FC236}">
                <a16:creationId xmlns:a16="http://schemas.microsoft.com/office/drawing/2014/main" id="{16163896-7952-4E04-BF35-DD859FE07BA4}"/>
              </a:ext>
            </a:extLst>
          </p:cNvPr>
          <p:cNvSpPr txBox="1"/>
          <p:nvPr/>
        </p:nvSpPr>
        <p:spPr>
          <a:xfrm>
            <a:off x="6261317" y="1965439"/>
            <a:ext cx="5815071" cy="5016758"/>
          </a:xfrm>
          <a:prstGeom prst="rect">
            <a:avLst/>
          </a:prstGeom>
          <a:noFill/>
        </p:spPr>
        <p:txBody>
          <a:bodyPr wrap="square" rtlCol="0">
            <a:spAutoFit/>
          </a:bodyPr>
          <a:lstStyle/>
          <a:p>
            <a:r>
              <a:rPr lang="en-US" sz="2000" dirty="0" err="1"/>
              <a:t>Tangan</a:t>
            </a:r>
            <a:r>
              <a:rPr lang="en-US" sz="2000" dirty="0"/>
              <a:t> dan </a:t>
            </a:r>
            <a:r>
              <a:rPr lang="en-US" sz="2000" dirty="0" err="1"/>
              <a:t>lehernya</a:t>
            </a:r>
            <a:r>
              <a:rPr lang="en-US" sz="2000" dirty="0"/>
              <a:t>:</a:t>
            </a:r>
            <a:br>
              <a:rPr lang="en-US" sz="2000" dirty="0"/>
            </a:br>
            <a:r>
              <a:rPr lang="ar-SA" sz="2000" dirty="0"/>
              <a:t>قال تعالى : "وَلاَ تَجْعَلْ يَدَكَ مَغْلُولَةً إِلَى عُنُقِكَ" .الاسراء:29</a:t>
            </a:r>
            <a:br>
              <a:rPr lang="ar-SA" sz="2000" dirty="0"/>
            </a:br>
            <a:br>
              <a:rPr lang="ar-SA" sz="2000" dirty="0"/>
            </a:br>
            <a:r>
              <a:rPr lang="en-US" sz="2000" dirty="0"/>
              <a:t>Dada dan </a:t>
            </a:r>
            <a:r>
              <a:rPr lang="en-US" sz="2000" dirty="0" err="1"/>
              <a:t>punggung</a:t>
            </a:r>
            <a:r>
              <a:rPr lang="en-US" sz="2000" dirty="0"/>
              <a:t> </a:t>
            </a:r>
            <a:r>
              <a:rPr lang="en-US" sz="2000" dirty="0" err="1"/>
              <a:t>nya</a:t>
            </a:r>
            <a:r>
              <a:rPr lang="en-US" sz="2000" dirty="0"/>
              <a:t>:</a:t>
            </a:r>
            <a:br>
              <a:rPr lang="en-US" sz="2000" dirty="0"/>
            </a:br>
            <a:r>
              <a:rPr lang="ar-SA" sz="2000" dirty="0"/>
              <a:t>قال تعالى : أَلَمْ نَشْرَحْ لَكَ صَدْرَكَ (1); وَوَضَعْنَا عَنْكَ وِزْرَكَ (2);</a:t>
            </a:r>
            <a:br>
              <a:rPr lang="ar-SA" sz="2000" dirty="0"/>
            </a:br>
            <a:r>
              <a:rPr lang="ar-SA" sz="2000" dirty="0"/>
              <a:t>الَّذِي أَنْقَضَ ظَهْرَكَ (3)...الشرح</a:t>
            </a:r>
            <a:br>
              <a:rPr lang="ar-SA" sz="2000" dirty="0"/>
            </a:br>
            <a:br>
              <a:rPr lang="ar-SA" sz="2000" dirty="0"/>
            </a:br>
            <a:r>
              <a:rPr lang="en-US" sz="2000" dirty="0" err="1"/>
              <a:t>Suaranya</a:t>
            </a:r>
            <a:br>
              <a:rPr lang="en-US" sz="2000" dirty="0"/>
            </a:br>
            <a:r>
              <a:rPr lang="ar-SA" sz="2000" dirty="0"/>
              <a:t>يا أيها الذين آمنوا لا ترفعوا أصواتكم فوق صوت النبي ولا تجهروا له بالقول كجهر بعضكم لبعض إن تحبط أعمالكم وانتم لا تشعرون. الحجرات ٢</a:t>
            </a:r>
            <a:br>
              <a:rPr lang="ar-SA" sz="2000" dirty="0"/>
            </a:br>
            <a:br>
              <a:rPr lang="ar-SA" sz="2000" dirty="0"/>
            </a:br>
            <a:r>
              <a:rPr lang="en-US" sz="2000" dirty="0" err="1"/>
              <a:t>Akhlaknya</a:t>
            </a:r>
            <a:r>
              <a:rPr lang="en-US" sz="2000" dirty="0"/>
              <a:t>:</a:t>
            </a:r>
            <a:br>
              <a:rPr lang="en-US" sz="2000" dirty="0"/>
            </a:br>
            <a:r>
              <a:rPr lang="ar-SA" sz="2000" dirty="0"/>
              <a:t>وانك لعلى خلق عظيم القلم ٤</a:t>
            </a:r>
            <a:br>
              <a:rPr lang="ar-SA" sz="2000" dirty="0"/>
            </a:br>
            <a:br>
              <a:rPr lang="ar-SA" sz="2000" dirty="0"/>
            </a:br>
            <a:r>
              <a:rPr lang="ar-SA" sz="2000" dirty="0"/>
              <a:t>صلى الله عليه وسلم</a:t>
            </a:r>
            <a:endParaRPr lang="en-US" sz="2000" dirty="0"/>
          </a:p>
        </p:txBody>
      </p:sp>
    </p:spTree>
    <p:extLst>
      <p:ext uri="{BB962C8B-B14F-4D97-AF65-F5344CB8AC3E}">
        <p14:creationId xmlns:p14="http://schemas.microsoft.com/office/powerpoint/2010/main" val="4206830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C966A107-6AA2-4EA9-A78C-5253BE1E6A4E}"/>
              </a:ext>
            </a:extLst>
          </p:cNvPr>
          <p:cNvSpPr>
            <a:spLocks noGrp="1"/>
          </p:cNvSpPr>
          <p:nvPr>
            <p:ph type="title"/>
          </p:nvPr>
        </p:nvSpPr>
        <p:spPr>
          <a:xfrm>
            <a:off x="142241" y="753228"/>
            <a:ext cx="9824719" cy="1080938"/>
          </a:xfrm>
        </p:spPr>
        <p:txBody>
          <a:bodyPr/>
          <a:lstStyle/>
          <a:p>
            <a:pPr algn="ctr"/>
            <a:r>
              <a:rPr lang="en-US" dirty="0"/>
              <a:t>SURAH AL-ISRA’; PERADUAN CINTA SANG RASUL</a:t>
            </a:r>
          </a:p>
        </p:txBody>
      </p:sp>
      <p:sp>
        <p:nvSpPr>
          <p:cNvPr id="3" name="Content Placeholder 2">
            <a:extLst>
              <a:ext uri="{FF2B5EF4-FFF2-40B4-BE49-F238E27FC236}">
                <a16:creationId xmlns:a16="http://schemas.microsoft.com/office/drawing/2014/main" id="{FBD43EC2-EBE7-4979-A083-0AFF15422E22}"/>
              </a:ext>
            </a:extLst>
          </p:cNvPr>
          <p:cNvSpPr>
            <a:spLocks noGrp="1"/>
          </p:cNvSpPr>
          <p:nvPr>
            <p:ph idx="1"/>
          </p:nvPr>
        </p:nvSpPr>
        <p:spPr>
          <a:solidFill>
            <a:schemeClr val="bg1">
              <a:lumMod val="50000"/>
              <a:lumOff val="50000"/>
              <a:alpha val="50000"/>
            </a:schemeClr>
          </a:solidFill>
        </p:spPr>
        <p:txBody>
          <a:bodyPr>
            <a:normAutofit fontScale="92500"/>
          </a:bodyPr>
          <a:lstStyle/>
          <a:p>
            <a:r>
              <a:rPr lang="id-ID" sz="3200" dirty="0"/>
              <a:t>Kidung Cinta Sang Rasul terhadap Negeri Syam dan pusatnya di Baitul Maqdis terus mengalun, desiran alunannya tak berhenti sejenakpun, tak pernah sedetail ini Rasulullah merindukan Baitul Maqdis hingga tiap malamnya, ia tak tertidur sebelum membaca Surah Bani Israel dan Azzumar. Hanya utk mengenang takdir Ilahi yang telah, sedang dan akan dijalani oleh ummatnya sepeninggal beliau.</a:t>
            </a:r>
            <a:endParaRPr lang="en-US" sz="3200" dirty="0"/>
          </a:p>
          <a:p>
            <a:endParaRPr lang="en-US" sz="3200" dirty="0"/>
          </a:p>
        </p:txBody>
      </p:sp>
    </p:spTree>
    <p:extLst>
      <p:ext uri="{BB962C8B-B14F-4D97-AF65-F5344CB8AC3E}">
        <p14:creationId xmlns:p14="http://schemas.microsoft.com/office/powerpoint/2010/main" val="3237629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9A1F508-2E91-4B6C-B4A8-215B6A7FA092}"/>
              </a:ext>
            </a:extLst>
          </p:cNvPr>
          <p:cNvSpPr>
            <a:spLocks noGrp="1"/>
          </p:cNvSpPr>
          <p:nvPr>
            <p:ph type="title"/>
          </p:nvPr>
        </p:nvSpPr>
        <p:spPr>
          <a:xfrm>
            <a:off x="121921" y="753228"/>
            <a:ext cx="8991599" cy="1080938"/>
          </a:xfrm>
        </p:spPr>
        <p:txBody>
          <a:bodyPr/>
          <a:lstStyle/>
          <a:p>
            <a:r>
              <a:rPr lang="en-US" dirty="0"/>
              <a:t>DARI LAHIR HINGGA WAFAT SANG RASUL</a:t>
            </a:r>
          </a:p>
        </p:txBody>
      </p:sp>
      <p:sp>
        <p:nvSpPr>
          <p:cNvPr id="3" name="Content Placeholder 2">
            <a:extLst>
              <a:ext uri="{FF2B5EF4-FFF2-40B4-BE49-F238E27FC236}">
                <a16:creationId xmlns:a16="http://schemas.microsoft.com/office/drawing/2014/main" id="{5A04EAE7-8168-4F77-A81A-83992B377A16}"/>
              </a:ext>
            </a:extLst>
          </p:cNvPr>
          <p:cNvSpPr>
            <a:spLocks noGrp="1"/>
          </p:cNvSpPr>
          <p:nvPr>
            <p:ph idx="1"/>
          </p:nvPr>
        </p:nvSpPr>
        <p:spPr>
          <a:solidFill>
            <a:schemeClr val="bg1">
              <a:lumMod val="50000"/>
              <a:lumOff val="50000"/>
              <a:alpha val="50000"/>
            </a:schemeClr>
          </a:solidFill>
        </p:spPr>
        <p:txBody>
          <a:bodyPr>
            <a:normAutofit lnSpcReduction="10000"/>
          </a:bodyPr>
          <a:lstStyle/>
          <a:p>
            <a:r>
              <a:rPr lang="id-ID" sz="4000" dirty="0"/>
              <a:t>Sholawat salam buat Rasulullah </a:t>
            </a:r>
            <a:r>
              <a:rPr lang="en-US" sz="4000" dirty="0"/>
              <a:t>Muhammad saw </a:t>
            </a:r>
            <a:r>
              <a:rPr lang="id-ID" sz="4000" dirty="0"/>
              <a:t>yg selalu rindukan Negeri Syam. Hingga </a:t>
            </a:r>
            <a:r>
              <a:rPr lang="en-US" sz="4000" dirty="0"/>
              <a:t>SAKIT </a:t>
            </a:r>
            <a:r>
              <a:rPr lang="id-ID" sz="4000" dirty="0"/>
              <a:t>akhir hayatnya beliau menunjuk Usamah bin Zaid memimpin pasukan ke Syam hendak membebaskannya dari kezaliman Romawi.</a:t>
            </a:r>
            <a:endParaRPr lang="en-US" sz="4000" dirty="0"/>
          </a:p>
          <a:p>
            <a:endParaRPr lang="en-US" sz="4000" dirty="0"/>
          </a:p>
        </p:txBody>
      </p:sp>
    </p:spTree>
    <p:extLst>
      <p:ext uri="{BB962C8B-B14F-4D97-AF65-F5344CB8AC3E}">
        <p14:creationId xmlns:p14="http://schemas.microsoft.com/office/powerpoint/2010/main" val="3733567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D80B82B6-C379-4E5A-8B8D-DDE40E470F55}"/>
              </a:ext>
            </a:extLst>
          </p:cNvPr>
          <p:cNvSpPr>
            <a:spLocks noGrp="1"/>
          </p:cNvSpPr>
          <p:nvPr>
            <p:ph type="title"/>
          </p:nvPr>
        </p:nvSpPr>
        <p:spPr>
          <a:xfrm>
            <a:off x="121921" y="753228"/>
            <a:ext cx="9011919" cy="1080938"/>
          </a:xfrm>
        </p:spPr>
        <p:txBody>
          <a:bodyPr/>
          <a:lstStyle/>
          <a:p>
            <a:r>
              <a:rPr lang="en-US" dirty="0"/>
              <a:t>BAIT CINTA PARA SAHABAT UNTUK SYAM</a:t>
            </a:r>
          </a:p>
        </p:txBody>
      </p:sp>
      <p:sp>
        <p:nvSpPr>
          <p:cNvPr id="3" name="Content Placeholder 2">
            <a:extLst>
              <a:ext uri="{FF2B5EF4-FFF2-40B4-BE49-F238E27FC236}">
                <a16:creationId xmlns:a16="http://schemas.microsoft.com/office/drawing/2014/main" id="{4B89E2A8-2911-47F8-BAE8-DB595DBD1E15}"/>
              </a:ext>
            </a:extLst>
          </p:cNvPr>
          <p:cNvSpPr>
            <a:spLocks noGrp="1"/>
          </p:cNvSpPr>
          <p:nvPr>
            <p:ph idx="1"/>
          </p:nvPr>
        </p:nvSpPr>
        <p:spPr>
          <a:xfrm>
            <a:off x="680321" y="3037913"/>
            <a:ext cx="10744424" cy="3599316"/>
          </a:xfrm>
          <a:solidFill>
            <a:schemeClr val="bg1">
              <a:lumMod val="50000"/>
              <a:lumOff val="50000"/>
              <a:alpha val="50000"/>
            </a:schemeClr>
          </a:solidFill>
        </p:spPr>
        <p:txBody>
          <a:bodyPr>
            <a:normAutofit/>
          </a:bodyPr>
          <a:lstStyle/>
          <a:p>
            <a:r>
              <a:rPr lang="id-ID" dirty="0"/>
              <a:t>Sholawat salam kepada para sahabatnya, Abu Bakar Shiddiq yg menuntaskan misi Rasulullah dengan melepas pasukan Usamah sebakda wafatnya Kanjeng Nabi, Umar bin Khattab yg gemilang menuntaskan nubuat Allah menaklukkan Persia dengan medan Qadisiyyah dan menaklukkan Baitul Maqdis yang bahkan jasanya itu telah disebut dalam surah Bani Israil </a:t>
            </a:r>
            <a:r>
              <a:rPr lang="id-ID" i="1" dirty="0"/>
              <a:t>"kama dakholuuhu awwala marrah"</a:t>
            </a:r>
            <a:r>
              <a:rPr lang="id-ID" dirty="0"/>
              <a:t> (ayat 7), kepada para pahlawan Mu'tah: Zaid bin Haritsah (anak angkat Rasul), Abdullah bin Rawahah dan Ja'far bin Abi Thalib yang gugur syuhada dalam menunaikan misi suci pembebasan Negeri Syam yg menjadi tanda nubuwwah Sang Rasul sejak lahirnya.</a:t>
            </a:r>
            <a:endParaRPr lang="en-US" dirty="0"/>
          </a:p>
        </p:txBody>
      </p:sp>
    </p:spTree>
    <p:extLst>
      <p:ext uri="{BB962C8B-B14F-4D97-AF65-F5344CB8AC3E}">
        <p14:creationId xmlns:p14="http://schemas.microsoft.com/office/powerpoint/2010/main" val="2332541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E0286730-7FF6-4D5A-A094-A22F2388ADA8}"/>
              </a:ext>
            </a:extLst>
          </p:cNvPr>
          <p:cNvSpPr>
            <a:spLocks noGrp="1"/>
          </p:cNvSpPr>
          <p:nvPr>
            <p:ph type="title"/>
          </p:nvPr>
        </p:nvSpPr>
        <p:spPr>
          <a:xfrm>
            <a:off x="111761" y="753228"/>
            <a:ext cx="9011919" cy="1080938"/>
          </a:xfrm>
        </p:spPr>
        <p:txBody>
          <a:bodyPr/>
          <a:lstStyle/>
          <a:p>
            <a:r>
              <a:rPr lang="en-US" dirty="0"/>
              <a:t>MONUMEN CINTA PARA PAHLAWAN DI SYAM</a:t>
            </a:r>
          </a:p>
        </p:txBody>
      </p:sp>
      <p:sp>
        <p:nvSpPr>
          <p:cNvPr id="3" name="Content Placeholder 2">
            <a:extLst>
              <a:ext uri="{FF2B5EF4-FFF2-40B4-BE49-F238E27FC236}">
                <a16:creationId xmlns:a16="http://schemas.microsoft.com/office/drawing/2014/main" id="{B71BDD9E-8DE1-4436-8CE6-83189B1C8E78}"/>
              </a:ext>
            </a:extLst>
          </p:cNvPr>
          <p:cNvSpPr>
            <a:spLocks noGrp="1"/>
          </p:cNvSpPr>
          <p:nvPr>
            <p:ph idx="1"/>
          </p:nvPr>
        </p:nvSpPr>
        <p:spPr>
          <a:solidFill>
            <a:schemeClr val="bg1">
              <a:lumMod val="50000"/>
              <a:lumOff val="50000"/>
              <a:alpha val="50000"/>
            </a:schemeClr>
          </a:solidFill>
        </p:spPr>
        <p:txBody>
          <a:bodyPr>
            <a:normAutofit fontScale="92500"/>
          </a:bodyPr>
          <a:lstStyle/>
          <a:p>
            <a:r>
              <a:rPr lang="id-ID" sz="3200" dirty="0"/>
              <a:t>Kepada segenap pahlawan muslim, Nuruddin Zanki dan  Sholahuddin Ayyubi yang membebaskan Syam dari agresi Salibis Eropa dan Syiah Bathini Rofidhi, kepada Saifuddin Quthuz di arena medan Ain Jalut yang menumpas nafsu serakah Hulagu Khan yg hendak melumat Negeri Syam seterusnya ke Hijaz Makkah dan Madinah, hingga agresi Mongol terhenti, di Syam 500.000 mongol mati tak menyisa.</a:t>
            </a:r>
            <a:endParaRPr lang="en-US" sz="3200" dirty="0"/>
          </a:p>
          <a:p>
            <a:endParaRPr lang="en-US" sz="3200" dirty="0"/>
          </a:p>
        </p:txBody>
      </p:sp>
    </p:spTree>
    <p:extLst>
      <p:ext uri="{BB962C8B-B14F-4D97-AF65-F5344CB8AC3E}">
        <p14:creationId xmlns:p14="http://schemas.microsoft.com/office/powerpoint/2010/main" val="4145333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ACDA080B-8807-4532-96AF-6E581B28DE99}"/>
              </a:ext>
            </a:extLst>
          </p:cNvPr>
          <p:cNvSpPr>
            <a:spLocks noGrp="1"/>
          </p:cNvSpPr>
          <p:nvPr>
            <p:ph type="title"/>
          </p:nvPr>
        </p:nvSpPr>
        <p:spPr>
          <a:xfrm>
            <a:off x="111761" y="753228"/>
            <a:ext cx="8971279" cy="1080938"/>
          </a:xfrm>
        </p:spPr>
        <p:txBody>
          <a:bodyPr/>
          <a:lstStyle/>
          <a:p>
            <a:r>
              <a:rPr lang="en-US" dirty="0">
                <a:solidFill>
                  <a:schemeClr val="bg1"/>
                </a:solidFill>
              </a:rPr>
              <a:t>KETIKA CINTA RASUL BERSEMI DI RABI’UL AWAL</a:t>
            </a:r>
          </a:p>
        </p:txBody>
      </p:sp>
      <p:sp>
        <p:nvSpPr>
          <p:cNvPr id="3" name="Content Placeholder 2">
            <a:extLst>
              <a:ext uri="{FF2B5EF4-FFF2-40B4-BE49-F238E27FC236}">
                <a16:creationId xmlns:a16="http://schemas.microsoft.com/office/drawing/2014/main" id="{9D1681DB-0096-4075-8FF1-48E005B3F6E0}"/>
              </a:ext>
            </a:extLst>
          </p:cNvPr>
          <p:cNvSpPr>
            <a:spLocks noGrp="1"/>
          </p:cNvSpPr>
          <p:nvPr>
            <p:ph idx="1"/>
          </p:nvPr>
        </p:nvSpPr>
        <p:spPr>
          <a:xfrm>
            <a:off x="680321" y="2011056"/>
            <a:ext cx="9613861" cy="3599316"/>
          </a:xfrm>
          <a:solidFill>
            <a:schemeClr val="bg1">
              <a:lumMod val="65000"/>
              <a:lumOff val="35000"/>
              <a:alpha val="50000"/>
            </a:schemeClr>
          </a:solidFill>
        </p:spPr>
        <p:txBody>
          <a:bodyPr/>
          <a:lstStyle/>
          <a:p>
            <a:r>
              <a:rPr lang="id-ID" dirty="0"/>
              <a:t>Ternyata sejak kelahirannya, Rasulullah Muhammad saw telah menyingkap </a:t>
            </a:r>
            <a:r>
              <a:rPr lang="en-US" dirty="0" err="1"/>
              <a:t>kecintaannya</a:t>
            </a:r>
            <a:r>
              <a:rPr lang="en-US" dirty="0"/>
              <a:t> </a:t>
            </a:r>
            <a:r>
              <a:rPr lang="en-US" dirty="0" err="1"/>
              <a:t>terhadap</a:t>
            </a:r>
            <a:r>
              <a:rPr lang="en-US" dirty="0"/>
              <a:t> Baitul </a:t>
            </a:r>
            <a:r>
              <a:rPr lang="en-US" dirty="0" err="1"/>
              <a:t>Maqdis</a:t>
            </a:r>
            <a:r>
              <a:rPr lang="en-US" dirty="0"/>
              <a:t> di</a:t>
            </a:r>
            <a:r>
              <a:rPr lang="id-ID" dirty="0"/>
              <a:t> Negeri Syam. </a:t>
            </a:r>
            <a:endParaRPr lang="en-US" dirty="0"/>
          </a:p>
          <a:p>
            <a:r>
              <a:rPr lang="id-ID" dirty="0"/>
              <a:t>Mari kita simak penuturan beliau. "Sungguh aku hamba Allah yg telah ditetapkan sebagai penutup para Nabi saat Adam masih dalam rupanya berbentuk tanah. Daku kabarkan kalian awal permulaanku: Aku adalah jawaban doa Ibrahim, kabar gembira yg dibawa oleh Isa, dan mimpi ibuku yg melihat (saat melahirkanku) cahaya yang keluar dari rahimnya lalu menerangi ISTANA-ISTANA NEGERI SYAM" (Hr. Irbadh ibn Sariyah dalam Takhrij Misykat al-Mashabih disahihkan oleh al-Albani)</a:t>
            </a:r>
            <a:endParaRPr lang="en-US" dirty="0"/>
          </a:p>
          <a:p>
            <a:endParaRPr lang="en-US" dirty="0"/>
          </a:p>
        </p:txBody>
      </p:sp>
      <p:sp>
        <p:nvSpPr>
          <p:cNvPr id="5" name="TextBox 4">
            <a:extLst>
              <a:ext uri="{FF2B5EF4-FFF2-40B4-BE49-F238E27FC236}">
                <a16:creationId xmlns:a16="http://schemas.microsoft.com/office/drawing/2014/main" id="{9501BF27-5D8D-4D02-9112-8F02D6CC41FC}"/>
              </a:ext>
            </a:extLst>
          </p:cNvPr>
          <p:cNvSpPr txBox="1"/>
          <p:nvPr/>
        </p:nvSpPr>
        <p:spPr>
          <a:xfrm>
            <a:off x="680322" y="5631392"/>
            <a:ext cx="10618300" cy="1323439"/>
          </a:xfrm>
          <a:prstGeom prst="rect">
            <a:avLst/>
          </a:prstGeom>
          <a:solidFill>
            <a:schemeClr val="bg1">
              <a:lumMod val="65000"/>
              <a:lumOff val="35000"/>
            </a:schemeClr>
          </a:solidFill>
        </p:spPr>
        <p:txBody>
          <a:bodyPr wrap="square" rtlCol="0">
            <a:spAutoFit/>
          </a:bodyPr>
          <a:lstStyle/>
          <a:p>
            <a:pPr algn="r" rtl="1"/>
            <a:r>
              <a:rPr lang="ar-SA" sz="2000" dirty="0"/>
              <a:t> العرباض بن سارية عن رسول الله صلى الله عليه وسلم أنَّه قال: ((إني عند الله مكتوب خاتم النبيين، وإنَّ آدم لمنجدل في طينته، وسأخبركم بأول أمري، دعوةُ إبراهيم، وبشارة عيسى، ورؤيا أمي التي رأت حين وضعتني، أنه خرج لها نور أضاءت لها منه قصور الشام)) </a:t>
            </a:r>
          </a:p>
          <a:p>
            <a:r>
              <a:rPr lang="en-US" sz="2000" dirty="0"/>
              <a:t>Hadis </a:t>
            </a:r>
            <a:r>
              <a:rPr lang="en-US" sz="2000" dirty="0" err="1"/>
              <a:t>riwayat</a:t>
            </a:r>
            <a:r>
              <a:rPr lang="en-US" sz="2000" dirty="0"/>
              <a:t> Ahmad, </a:t>
            </a:r>
            <a:r>
              <a:rPr lang="en-US" sz="2000" dirty="0" err="1"/>
              <a:t>Ibnu</a:t>
            </a:r>
            <a:r>
              <a:rPr lang="en-US" sz="2000" dirty="0"/>
              <a:t> </a:t>
            </a:r>
            <a:r>
              <a:rPr lang="en-US" sz="2000" dirty="0" err="1"/>
              <a:t>Hibban</a:t>
            </a:r>
            <a:r>
              <a:rPr lang="en-US" sz="2000" dirty="0"/>
              <a:t>, </a:t>
            </a:r>
            <a:r>
              <a:rPr lang="en-US" sz="2000" dirty="0" err="1"/>
              <a:t>Tabrani</a:t>
            </a:r>
            <a:r>
              <a:rPr lang="en-US" sz="2000" dirty="0"/>
              <a:t> dan al-Hakim</a:t>
            </a:r>
          </a:p>
        </p:txBody>
      </p:sp>
    </p:spTree>
    <p:extLst>
      <p:ext uri="{BB962C8B-B14F-4D97-AF65-F5344CB8AC3E}">
        <p14:creationId xmlns:p14="http://schemas.microsoft.com/office/powerpoint/2010/main" val="643844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7D5B-8BB0-4441-9075-F8F2F7B8ECC6}"/>
              </a:ext>
            </a:extLst>
          </p:cNvPr>
          <p:cNvSpPr>
            <a:spLocks noGrp="1"/>
          </p:cNvSpPr>
          <p:nvPr>
            <p:ph type="title"/>
          </p:nvPr>
        </p:nvSpPr>
        <p:spPr/>
        <p:txBody>
          <a:bodyPr/>
          <a:lstStyle/>
          <a:p>
            <a:r>
              <a:rPr lang="en-US" dirty="0"/>
              <a:t>1. DOA NABI IBRAHIM AS</a:t>
            </a:r>
          </a:p>
        </p:txBody>
      </p:sp>
      <p:sp>
        <p:nvSpPr>
          <p:cNvPr id="3" name="Content Placeholder 2">
            <a:extLst>
              <a:ext uri="{FF2B5EF4-FFF2-40B4-BE49-F238E27FC236}">
                <a16:creationId xmlns:a16="http://schemas.microsoft.com/office/drawing/2014/main" id="{FC5FD298-C677-4EA7-91D3-D2C26947DC86}"/>
              </a:ext>
            </a:extLst>
          </p:cNvPr>
          <p:cNvSpPr>
            <a:spLocks noGrp="1"/>
          </p:cNvSpPr>
          <p:nvPr>
            <p:ph idx="1"/>
          </p:nvPr>
        </p:nvSpPr>
        <p:spPr/>
        <p:txBody>
          <a:bodyPr>
            <a:normAutofit fontScale="92500"/>
          </a:bodyPr>
          <a:lstStyle/>
          <a:p>
            <a:pPr rtl="1"/>
            <a:r>
              <a:rPr lang="ar-SA" sz="3200" dirty="0"/>
              <a:t>رَبَّنَا وَابْعَثْ فِيْهِمْ رَسُوْلًا مِّنْهُمْ يَتْلُوْا عَلَيْهِمْ اٰيٰتِكَ وَيُعَلِّمُهُمُ الْكِتٰبَ وَالْحِكْمَةَ وَيُزَكِّيْهِمْ ۗ اِنَّكَ اَنْتَ الْعَزِيْزُ الْحَكِيْمُ ࣖ - ١٢٩</a:t>
            </a:r>
          </a:p>
          <a:p>
            <a:r>
              <a:rPr lang="en-US" sz="3200" dirty="0" err="1"/>
              <a:t>Ya</a:t>
            </a:r>
            <a:r>
              <a:rPr lang="en-US" sz="3200" dirty="0"/>
              <a:t> </a:t>
            </a:r>
            <a:r>
              <a:rPr lang="en-US" sz="3200" dirty="0" err="1"/>
              <a:t>Tuhan</a:t>
            </a:r>
            <a:r>
              <a:rPr lang="en-US" sz="3200" dirty="0"/>
              <a:t> kami, </a:t>
            </a:r>
            <a:r>
              <a:rPr lang="en-US" sz="3200" dirty="0" err="1"/>
              <a:t>utuslah</a:t>
            </a:r>
            <a:r>
              <a:rPr lang="en-US" sz="3200" dirty="0"/>
              <a:t> di </a:t>
            </a:r>
            <a:r>
              <a:rPr lang="en-US" sz="3200" dirty="0" err="1"/>
              <a:t>tengah</a:t>
            </a:r>
            <a:r>
              <a:rPr lang="en-US" sz="3200" dirty="0"/>
              <a:t> </a:t>
            </a:r>
            <a:r>
              <a:rPr lang="en-US" sz="3200" dirty="0" err="1"/>
              <a:t>mereka</a:t>
            </a:r>
            <a:r>
              <a:rPr lang="en-US" sz="3200" dirty="0"/>
              <a:t> </a:t>
            </a:r>
            <a:r>
              <a:rPr lang="en-US" sz="3200" dirty="0" err="1"/>
              <a:t>seorang</a:t>
            </a:r>
            <a:r>
              <a:rPr lang="en-US" sz="3200" dirty="0"/>
              <a:t> </a:t>
            </a:r>
            <a:r>
              <a:rPr lang="en-US" sz="3200" dirty="0" err="1"/>
              <a:t>rasul</a:t>
            </a:r>
            <a:r>
              <a:rPr lang="en-US" sz="3200" dirty="0"/>
              <a:t> </a:t>
            </a:r>
            <a:r>
              <a:rPr lang="en-US" sz="3200" dirty="0" err="1"/>
              <a:t>dari</a:t>
            </a:r>
            <a:r>
              <a:rPr lang="en-US" sz="3200" dirty="0"/>
              <a:t> </a:t>
            </a:r>
            <a:r>
              <a:rPr lang="en-US" sz="3200" dirty="0" err="1"/>
              <a:t>kalangan</a:t>
            </a:r>
            <a:r>
              <a:rPr lang="en-US" sz="3200" dirty="0"/>
              <a:t> </a:t>
            </a:r>
            <a:r>
              <a:rPr lang="en-US" sz="3200" dirty="0" err="1"/>
              <a:t>mereka</a:t>
            </a:r>
            <a:r>
              <a:rPr lang="en-US" sz="3200" dirty="0"/>
              <a:t> </a:t>
            </a:r>
            <a:r>
              <a:rPr lang="en-US" sz="3200" dirty="0" err="1"/>
              <a:t>sendiri</a:t>
            </a:r>
            <a:r>
              <a:rPr lang="en-US" sz="3200" dirty="0"/>
              <a:t>, yang </a:t>
            </a:r>
            <a:r>
              <a:rPr lang="en-US" sz="3200" dirty="0" err="1"/>
              <a:t>akan</a:t>
            </a:r>
            <a:r>
              <a:rPr lang="en-US" sz="3200" dirty="0"/>
              <a:t> </a:t>
            </a:r>
            <a:r>
              <a:rPr lang="en-US" sz="3200" dirty="0" err="1"/>
              <a:t>membacakan</a:t>
            </a:r>
            <a:r>
              <a:rPr lang="en-US" sz="3200" dirty="0"/>
              <a:t> </a:t>
            </a:r>
            <a:r>
              <a:rPr lang="en-US" sz="3200" dirty="0" err="1"/>
              <a:t>kepada</a:t>
            </a:r>
            <a:r>
              <a:rPr lang="en-US" sz="3200" dirty="0"/>
              <a:t> </a:t>
            </a:r>
            <a:r>
              <a:rPr lang="en-US" sz="3200" dirty="0" err="1"/>
              <a:t>mereka</a:t>
            </a:r>
            <a:r>
              <a:rPr lang="en-US" sz="3200" dirty="0"/>
              <a:t> </a:t>
            </a:r>
            <a:r>
              <a:rPr lang="en-US" sz="3200" dirty="0" err="1"/>
              <a:t>ayat</a:t>
            </a:r>
            <a:r>
              <a:rPr lang="en-US" sz="3200" dirty="0"/>
              <a:t>-</a:t>
            </a:r>
            <a:r>
              <a:rPr lang="en-US" sz="3200" dirty="0" err="1"/>
              <a:t>ayat</a:t>
            </a:r>
            <a:r>
              <a:rPr lang="en-US" sz="3200" dirty="0"/>
              <a:t>-Mu dan </a:t>
            </a:r>
            <a:r>
              <a:rPr lang="en-US" sz="3200" dirty="0" err="1"/>
              <a:t>mengajarkan</a:t>
            </a:r>
            <a:r>
              <a:rPr lang="en-US" sz="3200" dirty="0"/>
              <a:t> Kitab dan Hikmah </a:t>
            </a:r>
            <a:r>
              <a:rPr lang="en-US" sz="3200" dirty="0" err="1"/>
              <a:t>kepada</a:t>
            </a:r>
            <a:r>
              <a:rPr lang="en-US" sz="3200" dirty="0"/>
              <a:t> </a:t>
            </a:r>
            <a:r>
              <a:rPr lang="en-US" sz="3200" dirty="0" err="1"/>
              <a:t>mereka</a:t>
            </a:r>
            <a:r>
              <a:rPr lang="en-US" sz="3200" dirty="0"/>
              <a:t>, dan </a:t>
            </a:r>
            <a:r>
              <a:rPr lang="en-US" sz="3200" dirty="0" err="1"/>
              <a:t>menyucikan</a:t>
            </a:r>
            <a:r>
              <a:rPr lang="en-US" sz="3200" dirty="0"/>
              <a:t> </a:t>
            </a:r>
            <a:r>
              <a:rPr lang="en-US" sz="3200" dirty="0" err="1"/>
              <a:t>mereka</a:t>
            </a:r>
            <a:r>
              <a:rPr lang="en-US" sz="3200" dirty="0"/>
              <a:t>. </a:t>
            </a:r>
            <a:r>
              <a:rPr lang="en-US" sz="3200" dirty="0" err="1"/>
              <a:t>Sungguh</a:t>
            </a:r>
            <a:r>
              <a:rPr lang="en-US" sz="3200" dirty="0"/>
              <a:t>, </a:t>
            </a:r>
            <a:r>
              <a:rPr lang="en-US" sz="3200" dirty="0" err="1"/>
              <a:t>Engkaulah</a:t>
            </a:r>
            <a:r>
              <a:rPr lang="en-US" sz="3200" dirty="0"/>
              <a:t> Yang </a:t>
            </a:r>
            <a:r>
              <a:rPr lang="en-US" sz="3200" dirty="0" err="1"/>
              <a:t>Mahaperkasa</a:t>
            </a:r>
            <a:r>
              <a:rPr lang="en-US" sz="3200" dirty="0"/>
              <a:t>, </a:t>
            </a:r>
            <a:r>
              <a:rPr lang="en-US" sz="3200" dirty="0" err="1"/>
              <a:t>Mahabijaksana</a:t>
            </a:r>
            <a:r>
              <a:rPr lang="en-US" sz="3200" dirty="0"/>
              <a:t>.” (AL-BAQARAH)</a:t>
            </a:r>
          </a:p>
          <a:p>
            <a:pPr marL="0" indent="0">
              <a:buNone/>
            </a:pPr>
            <a:endParaRPr lang="en-US" sz="3200" dirty="0"/>
          </a:p>
        </p:txBody>
      </p:sp>
    </p:spTree>
    <p:extLst>
      <p:ext uri="{BB962C8B-B14F-4D97-AF65-F5344CB8AC3E}">
        <p14:creationId xmlns:p14="http://schemas.microsoft.com/office/powerpoint/2010/main" val="1061165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096C-E04B-462D-A275-6DF3E06AA14E}"/>
              </a:ext>
            </a:extLst>
          </p:cNvPr>
          <p:cNvSpPr>
            <a:spLocks noGrp="1"/>
          </p:cNvSpPr>
          <p:nvPr>
            <p:ph type="title"/>
          </p:nvPr>
        </p:nvSpPr>
        <p:spPr/>
        <p:txBody>
          <a:bodyPr/>
          <a:lstStyle/>
          <a:p>
            <a:r>
              <a:rPr lang="en-US" dirty="0"/>
              <a:t>2. KABAR GEMBIRA NABI ISA</a:t>
            </a:r>
          </a:p>
        </p:txBody>
      </p:sp>
      <p:sp>
        <p:nvSpPr>
          <p:cNvPr id="3" name="Content Placeholder 2">
            <a:extLst>
              <a:ext uri="{FF2B5EF4-FFF2-40B4-BE49-F238E27FC236}">
                <a16:creationId xmlns:a16="http://schemas.microsoft.com/office/drawing/2014/main" id="{07928996-DBA6-4E5D-8D75-61E336304C95}"/>
              </a:ext>
            </a:extLst>
          </p:cNvPr>
          <p:cNvSpPr>
            <a:spLocks noGrp="1"/>
          </p:cNvSpPr>
          <p:nvPr>
            <p:ph idx="1"/>
          </p:nvPr>
        </p:nvSpPr>
        <p:spPr/>
        <p:txBody>
          <a:bodyPr/>
          <a:lstStyle/>
          <a:p>
            <a:pPr rtl="1"/>
            <a:r>
              <a:rPr lang="ar-SA" dirty="0"/>
              <a:t>وَاِذْ قَالَ عِيْسَى ابْنُ مَرْيَمَ يٰبَنِيْٓ اِسْرَاۤءِيْلَ اِنِّيْ رَسُوْلُ اللّٰهِ اِلَيْكُمْ مُّصَدِّقًا لِّمَا بَيْنَ يَدَيَّ مِنَ التَّوْرٰىةِ وَمُبَشِّرًاۢ بِرَسُوْلٍ يَّأْتِيْ مِنْۢ بَعْدِى اسْمُهٗٓ اَحْمَدُۗ فَلَمَّا جَاۤءَهُمْ بِالْبَيِّنٰتِ قَالُوْا هٰذَا سِحْرٌ مُّبِيْنٌ - ٦</a:t>
            </a:r>
          </a:p>
          <a:p>
            <a:r>
              <a:rPr lang="en-US" dirty="0"/>
              <a:t>Dan (</a:t>
            </a:r>
            <a:r>
              <a:rPr lang="en-US" dirty="0" err="1"/>
              <a:t>ingatlah</a:t>
            </a:r>
            <a:r>
              <a:rPr lang="en-US" dirty="0"/>
              <a:t>) </a:t>
            </a:r>
            <a:r>
              <a:rPr lang="en-US" dirty="0" err="1"/>
              <a:t>ketika</a:t>
            </a:r>
            <a:r>
              <a:rPr lang="en-US" dirty="0"/>
              <a:t> Isa </a:t>
            </a:r>
            <a:r>
              <a:rPr lang="en-US" dirty="0" err="1"/>
              <a:t>putra</a:t>
            </a:r>
            <a:r>
              <a:rPr lang="en-US" dirty="0"/>
              <a:t> Maryam </a:t>
            </a:r>
            <a:r>
              <a:rPr lang="en-US" dirty="0" err="1"/>
              <a:t>berkata</a:t>
            </a:r>
            <a:r>
              <a:rPr lang="en-US" dirty="0"/>
              <a:t>, “</a:t>
            </a:r>
            <a:r>
              <a:rPr lang="en-US" dirty="0" err="1"/>
              <a:t>Wahai</a:t>
            </a:r>
            <a:r>
              <a:rPr lang="en-US" dirty="0"/>
              <a:t> Bani </a:t>
            </a:r>
            <a:r>
              <a:rPr lang="en-US" dirty="0" err="1"/>
              <a:t>Israil</a:t>
            </a:r>
            <a:r>
              <a:rPr lang="en-US" dirty="0"/>
              <a:t>! </a:t>
            </a:r>
            <a:r>
              <a:rPr lang="en-US" dirty="0" err="1"/>
              <a:t>Sesungguhnya</a:t>
            </a:r>
            <a:r>
              <a:rPr lang="en-US" dirty="0"/>
              <a:t> </a:t>
            </a:r>
            <a:r>
              <a:rPr lang="en-US" dirty="0" err="1"/>
              <a:t>aku</a:t>
            </a:r>
            <a:r>
              <a:rPr lang="en-US" dirty="0"/>
              <a:t> </a:t>
            </a:r>
            <a:r>
              <a:rPr lang="en-US" dirty="0" err="1"/>
              <a:t>utusan</a:t>
            </a:r>
            <a:r>
              <a:rPr lang="en-US" dirty="0"/>
              <a:t> Allah </a:t>
            </a:r>
            <a:r>
              <a:rPr lang="en-US" dirty="0" err="1"/>
              <a:t>kepadamu</a:t>
            </a:r>
            <a:r>
              <a:rPr lang="en-US" dirty="0"/>
              <a:t>, yang </a:t>
            </a:r>
            <a:r>
              <a:rPr lang="en-US" dirty="0" err="1"/>
              <a:t>membenarkan</a:t>
            </a:r>
            <a:r>
              <a:rPr lang="en-US" dirty="0"/>
              <a:t> kitab (yang </a:t>
            </a:r>
            <a:r>
              <a:rPr lang="en-US" dirty="0" err="1"/>
              <a:t>turun</a:t>
            </a:r>
            <a:r>
              <a:rPr lang="en-US" dirty="0"/>
              <a:t>) </a:t>
            </a:r>
            <a:r>
              <a:rPr lang="en-US" dirty="0" err="1"/>
              <a:t>sebelumku</a:t>
            </a:r>
            <a:r>
              <a:rPr lang="en-US" dirty="0"/>
              <a:t>, </a:t>
            </a:r>
            <a:r>
              <a:rPr lang="en-US" dirty="0" err="1"/>
              <a:t>yaitu</a:t>
            </a:r>
            <a:r>
              <a:rPr lang="en-US" dirty="0"/>
              <a:t> </a:t>
            </a:r>
            <a:r>
              <a:rPr lang="en-US" dirty="0" err="1"/>
              <a:t>Taurat</a:t>
            </a:r>
            <a:r>
              <a:rPr lang="en-US" dirty="0"/>
              <a:t> dan </a:t>
            </a:r>
            <a:r>
              <a:rPr lang="en-US" dirty="0" err="1"/>
              <a:t>memberi</a:t>
            </a:r>
            <a:r>
              <a:rPr lang="en-US" dirty="0"/>
              <a:t> </a:t>
            </a:r>
            <a:r>
              <a:rPr lang="en-US" dirty="0" err="1"/>
              <a:t>kabar</a:t>
            </a:r>
            <a:r>
              <a:rPr lang="en-US" dirty="0"/>
              <a:t> </a:t>
            </a:r>
            <a:r>
              <a:rPr lang="en-US" dirty="0" err="1"/>
              <a:t>gembira</a:t>
            </a:r>
            <a:r>
              <a:rPr lang="en-US" dirty="0"/>
              <a:t> </a:t>
            </a:r>
            <a:r>
              <a:rPr lang="en-US" dirty="0" err="1"/>
              <a:t>dengan</a:t>
            </a:r>
            <a:r>
              <a:rPr lang="en-US" dirty="0"/>
              <a:t> </a:t>
            </a:r>
            <a:r>
              <a:rPr lang="en-US" dirty="0" err="1"/>
              <a:t>seorang</a:t>
            </a:r>
            <a:r>
              <a:rPr lang="en-US" dirty="0"/>
              <a:t> Rasul yang </a:t>
            </a:r>
            <a:r>
              <a:rPr lang="en-US" dirty="0" err="1"/>
              <a:t>akan</a:t>
            </a:r>
            <a:r>
              <a:rPr lang="en-US" dirty="0"/>
              <a:t> </a:t>
            </a:r>
            <a:r>
              <a:rPr lang="en-US" dirty="0" err="1"/>
              <a:t>datang</a:t>
            </a:r>
            <a:r>
              <a:rPr lang="en-US" dirty="0"/>
              <a:t> </a:t>
            </a:r>
            <a:r>
              <a:rPr lang="en-US" dirty="0" err="1"/>
              <a:t>setelahku</a:t>
            </a:r>
            <a:r>
              <a:rPr lang="en-US" dirty="0"/>
              <a:t>, yang </a:t>
            </a:r>
            <a:r>
              <a:rPr lang="en-US" dirty="0" err="1"/>
              <a:t>namanya</a:t>
            </a:r>
            <a:r>
              <a:rPr lang="en-US" dirty="0"/>
              <a:t> Ahmad (Muhammad).” </a:t>
            </a:r>
            <a:r>
              <a:rPr lang="en-US" dirty="0" err="1"/>
              <a:t>Namun</a:t>
            </a:r>
            <a:r>
              <a:rPr lang="en-US" dirty="0"/>
              <a:t> </a:t>
            </a:r>
            <a:r>
              <a:rPr lang="en-US" dirty="0" err="1"/>
              <a:t>ketika</a:t>
            </a:r>
            <a:r>
              <a:rPr lang="en-US" dirty="0"/>
              <a:t> Rasul </a:t>
            </a:r>
            <a:r>
              <a:rPr lang="en-US" dirty="0" err="1"/>
              <a:t>itu</a:t>
            </a:r>
            <a:r>
              <a:rPr lang="en-US" dirty="0"/>
              <a:t> </a:t>
            </a:r>
            <a:r>
              <a:rPr lang="en-US" dirty="0" err="1"/>
              <a:t>datang</a:t>
            </a:r>
            <a:r>
              <a:rPr lang="en-US" dirty="0"/>
              <a:t> </a:t>
            </a:r>
            <a:r>
              <a:rPr lang="en-US" dirty="0" err="1"/>
              <a:t>kepada</a:t>
            </a:r>
            <a:r>
              <a:rPr lang="en-US" dirty="0"/>
              <a:t> </a:t>
            </a:r>
            <a:r>
              <a:rPr lang="en-US" dirty="0" err="1"/>
              <a:t>mereka</a:t>
            </a:r>
            <a:r>
              <a:rPr lang="en-US" dirty="0"/>
              <a:t> </a:t>
            </a:r>
            <a:r>
              <a:rPr lang="en-US" dirty="0" err="1"/>
              <a:t>dengan</a:t>
            </a:r>
            <a:r>
              <a:rPr lang="en-US" dirty="0"/>
              <a:t> </a:t>
            </a:r>
            <a:r>
              <a:rPr lang="en-US" dirty="0" err="1"/>
              <a:t>membawa</a:t>
            </a:r>
            <a:r>
              <a:rPr lang="en-US" dirty="0"/>
              <a:t> </a:t>
            </a:r>
            <a:r>
              <a:rPr lang="en-US" dirty="0" err="1"/>
              <a:t>bukti-bukti</a:t>
            </a:r>
            <a:r>
              <a:rPr lang="en-US" dirty="0"/>
              <a:t> yang </a:t>
            </a:r>
            <a:r>
              <a:rPr lang="en-US" dirty="0" err="1"/>
              <a:t>nyata</a:t>
            </a:r>
            <a:r>
              <a:rPr lang="en-US" dirty="0"/>
              <a:t>, </a:t>
            </a:r>
            <a:r>
              <a:rPr lang="en-US" dirty="0" err="1"/>
              <a:t>mereka</a:t>
            </a:r>
            <a:r>
              <a:rPr lang="en-US" dirty="0"/>
              <a:t> </a:t>
            </a:r>
            <a:r>
              <a:rPr lang="en-US" dirty="0" err="1"/>
              <a:t>berkata</a:t>
            </a:r>
            <a:r>
              <a:rPr lang="en-US" dirty="0"/>
              <a:t>, “</a:t>
            </a:r>
            <a:r>
              <a:rPr lang="en-US" dirty="0" err="1"/>
              <a:t>Ini</a:t>
            </a:r>
            <a:r>
              <a:rPr lang="en-US" dirty="0"/>
              <a:t> </a:t>
            </a:r>
            <a:r>
              <a:rPr lang="en-US" dirty="0" err="1"/>
              <a:t>adalah</a:t>
            </a:r>
            <a:r>
              <a:rPr lang="en-US" dirty="0"/>
              <a:t> </a:t>
            </a:r>
            <a:r>
              <a:rPr lang="en-US" dirty="0" err="1"/>
              <a:t>sihir</a:t>
            </a:r>
            <a:r>
              <a:rPr lang="en-US" dirty="0"/>
              <a:t> yang </a:t>
            </a:r>
            <a:r>
              <a:rPr lang="en-US" dirty="0" err="1"/>
              <a:t>nyata</a:t>
            </a:r>
            <a:r>
              <a:rPr lang="en-US" dirty="0"/>
              <a:t>.” (AS-SHAFF)</a:t>
            </a:r>
          </a:p>
        </p:txBody>
      </p:sp>
    </p:spTree>
    <p:extLst>
      <p:ext uri="{BB962C8B-B14F-4D97-AF65-F5344CB8AC3E}">
        <p14:creationId xmlns:p14="http://schemas.microsoft.com/office/powerpoint/2010/main" val="720796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2633-BE0B-4268-BF3D-BA3A27F35C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9BE580-45F5-4B70-BC4E-5EC89751B22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46907B4-13CF-4C43-A90B-35996F4818D8}"/>
              </a:ext>
            </a:extLst>
          </p:cNvPr>
          <p:cNvPicPr>
            <a:picLocks noChangeAspect="1"/>
          </p:cNvPicPr>
          <p:nvPr/>
        </p:nvPicPr>
        <p:blipFill>
          <a:blip r:embed="rId2"/>
          <a:stretch>
            <a:fillRect/>
          </a:stretch>
        </p:blipFill>
        <p:spPr>
          <a:xfrm>
            <a:off x="-6456" y="-425"/>
            <a:ext cx="4514850" cy="3941235"/>
          </a:xfrm>
          <a:prstGeom prst="rect">
            <a:avLst/>
          </a:prstGeom>
        </p:spPr>
      </p:pic>
      <p:pic>
        <p:nvPicPr>
          <p:cNvPr id="5" name="Picture 4">
            <a:extLst>
              <a:ext uri="{FF2B5EF4-FFF2-40B4-BE49-F238E27FC236}">
                <a16:creationId xmlns:a16="http://schemas.microsoft.com/office/drawing/2014/main" id="{720D317B-0D34-41AB-8172-B6757DBE8570}"/>
              </a:ext>
            </a:extLst>
          </p:cNvPr>
          <p:cNvPicPr>
            <a:picLocks noChangeAspect="1"/>
          </p:cNvPicPr>
          <p:nvPr/>
        </p:nvPicPr>
        <p:blipFill>
          <a:blip r:embed="rId3"/>
          <a:stretch>
            <a:fillRect/>
          </a:stretch>
        </p:blipFill>
        <p:spPr>
          <a:xfrm>
            <a:off x="4514849" y="9524"/>
            <a:ext cx="7667625" cy="3919539"/>
          </a:xfrm>
          <a:prstGeom prst="rect">
            <a:avLst/>
          </a:prstGeom>
        </p:spPr>
      </p:pic>
      <p:pic>
        <p:nvPicPr>
          <p:cNvPr id="6" name="Picture 5">
            <a:extLst>
              <a:ext uri="{FF2B5EF4-FFF2-40B4-BE49-F238E27FC236}">
                <a16:creationId xmlns:a16="http://schemas.microsoft.com/office/drawing/2014/main" id="{E86D3494-516A-4513-B39C-94DC157A1579}"/>
              </a:ext>
            </a:extLst>
          </p:cNvPr>
          <p:cNvPicPr>
            <a:picLocks noChangeAspect="1"/>
          </p:cNvPicPr>
          <p:nvPr/>
        </p:nvPicPr>
        <p:blipFill>
          <a:blip r:embed="rId4"/>
          <a:stretch>
            <a:fillRect/>
          </a:stretch>
        </p:blipFill>
        <p:spPr>
          <a:xfrm>
            <a:off x="0" y="3917039"/>
            <a:ext cx="3714750" cy="2931435"/>
          </a:xfrm>
          <a:prstGeom prst="rect">
            <a:avLst/>
          </a:prstGeom>
        </p:spPr>
      </p:pic>
      <p:pic>
        <p:nvPicPr>
          <p:cNvPr id="7" name="Picture 6">
            <a:extLst>
              <a:ext uri="{FF2B5EF4-FFF2-40B4-BE49-F238E27FC236}">
                <a16:creationId xmlns:a16="http://schemas.microsoft.com/office/drawing/2014/main" id="{1703CE44-6457-43F0-90CA-8D2700485D7C}"/>
              </a:ext>
            </a:extLst>
          </p:cNvPr>
          <p:cNvPicPr>
            <a:picLocks noChangeAspect="1"/>
          </p:cNvPicPr>
          <p:nvPr/>
        </p:nvPicPr>
        <p:blipFill>
          <a:blip r:embed="rId5"/>
          <a:stretch>
            <a:fillRect/>
          </a:stretch>
        </p:blipFill>
        <p:spPr>
          <a:xfrm>
            <a:off x="7886700" y="3938588"/>
            <a:ext cx="4305300" cy="3005739"/>
          </a:xfrm>
          <a:prstGeom prst="rect">
            <a:avLst/>
          </a:prstGeom>
        </p:spPr>
      </p:pic>
      <p:pic>
        <p:nvPicPr>
          <p:cNvPr id="8" name="Picture 7">
            <a:extLst>
              <a:ext uri="{FF2B5EF4-FFF2-40B4-BE49-F238E27FC236}">
                <a16:creationId xmlns:a16="http://schemas.microsoft.com/office/drawing/2014/main" id="{063B024A-21BD-4516-A230-A128C0437082}"/>
              </a:ext>
            </a:extLst>
          </p:cNvPr>
          <p:cNvPicPr>
            <a:picLocks noChangeAspect="1"/>
          </p:cNvPicPr>
          <p:nvPr/>
        </p:nvPicPr>
        <p:blipFill>
          <a:blip r:embed="rId6"/>
          <a:stretch>
            <a:fillRect/>
          </a:stretch>
        </p:blipFill>
        <p:spPr>
          <a:xfrm>
            <a:off x="3714750" y="3929063"/>
            <a:ext cx="4762500" cy="2997725"/>
          </a:xfrm>
          <a:prstGeom prst="rect">
            <a:avLst/>
          </a:prstGeom>
        </p:spPr>
      </p:pic>
      <p:sp>
        <p:nvSpPr>
          <p:cNvPr id="9" name="TextBox 8">
            <a:extLst>
              <a:ext uri="{FF2B5EF4-FFF2-40B4-BE49-F238E27FC236}">
                <a16:creationId xmlns:a16="http://schemas.microsoft.com/office/drawing/2014/main" id="{BB9BB8CC-B8B4-4F1C-AA76-21EFA2BF4F19}"/>
              </a:ext>
            </a:extLst>
          </p:cNvPr>
          <p:cNvSpPr txBox="1"/>
          <p:nvPr/>
        </p:nvSpPr>
        <p:spPr>
          <a:xfrm flipH="1">
            <a:off x="-6456" y="2084968"/>
            <a:ext cx="12198456" cy="3170099"/>
          </a:xfrm>
          <a:prstGeom prst="rect">
            <a:avLst/>
          </a:prstGeom>
          <a:solidFill>
            <a:schemeClr val="accent2"/>
          </a:solidFill>
          <a:ln>
            <a:solidFill>
              <a:schemeClr val="accent1"/>
            </a:solidFill>
          </a:ln>
        </p:spPr>
        <p:txBody>
          <a:bodyPr wrap="square" rtlCol="0">
            <a:spAutoFit/>
          </a:bodyPr>
          <a:lstStyle/>
          <a:p>
            <a:pPr algn="r" rtl="1"/>
            <a:r>
              <a:rPr lang="ar-SA" sz="4000" dirty="0">
                <a:solidFill>
                  <a:schemeClr val="bg1"/>
                </a:solidFill>
              </a:rPr>
              <a:t>ورؤيا أمي التي رأت حين وضعتني، أنه خرج لها نور أضاءت لها منه قصور الشام</a:t>
            </a:r>
            <a:endParaRPr lang="en-US" sz="4000" dirty="0">
              <a:solidFill>
                <a:schemeClr val="bg1"/>
              </a:solidFill>
            </a:endParaRPr>
          </a:p>
          <a:p>
            <a:pPr algn="l"/>
            <a:r>
              <a:rPr lang="en-US" sz="4000" dirty="0">
                <a:solidFill>
                  <a:schemeClr val="bg1"/>
                </a:solidFill>
              </a:rPr>
              <a:t>3. “</a:t>
            </a:r>
            <a:r>
              <a:rPr lang="en-US" sz="4000" dirty="0" err="1">
                <a:solidFill>
                  <a:schemeClr val="bg1"/>
                </a:solidFill>
              </a:rPr>
              <a:t>Ibuku</a:t>
            </a:r>
            <a:r>
              <a:rPr lang="en-US" sz="4000" dirty="0">
                <a:solidFill>
                  <a:schemeClr val="bg1"/>
                </a:solidFill>
              </a:rPr>
              <a:t> </a:t>
            </a:r>
            <a:r>
              <a:rPr lang="en-US" sz="4000" dirty="0" err="1">
                <a:solidFill>
                  <a:schemeClr val="bg1"/>
                </a:solidFill>
              </a:rPr>
              <a:t>melihat</a:t>
            </a:r>
            <a:r>
              <a:rPr lang="en-US" sz="4000" dirty="0">
                <a:solidFill>
                  <a:schemeClr val="bg1"/>
                </a:solidFill>
              </a:rPr>
              <a:t> </a:t>
            </a:r>
            <a:r>
              <a:rPr lang="en-US" sz="4000" dirty="0" err="1">
                <a:solidFill>
                  <a:schemeClr val="bg1"/>
                </a:solidFill>
              </a:rPr>
              <a:t>saat</a:t>
            </a:r>
            <a:r>
              <a:rPr lang="en-US" sz="4000" dirty="0">
                <a:solidFill>
                  <a:schemeClr val="bg1"/>
                </a:solidFill>
              </a:rPr>
              <a:t> </a:t>
            </a:r>
            <a:r>
              <a:rPr lang="en-US" sz="4000" dirty="0" err="1">
                <a:solidFill>
                  <a:schemeClr val="bg1"/>
                </a:solidFill>
              </a:rPr>
              <a:t>melahirkanku</a:t>
            </a:r>
            <a:r>
              <a:rPr lang="en-US" sz="4000" dirty="0">
                <a:solidFill>
                  <a:schemeClr val="bg1"/>
                </a:solidFill>
              </a:rPr>
              <a:t>, </a:t>
            </a:r>
            <a:r>
              <a:rPr lang="en-US" sz="4000" dirty="0" err="1">
                <a:solidFill>
                  <a:schemeClr val="bg1"/>
                </a:solidFill>
              </a:rPr>
              <a:t>keluar</a:t>
            </a:r>
            <a:r>
              <a:rPr lang="en-US" sz="4000" dirty="0">
                <a:solidFill>
                  <a:schemeClr val="bg1"/>
                </a:solidFill>
              </a:rPr>
              <a:t> </a:t>
            </a:r>
            <a:r>
              <a:rPr lang="en-US" sz="4000" dirty="0" err="1">
                <a:solidFill>
                  <a:schemeClr val="bg1"/>
                </a:solidFill>
              </a:rPr>
              <a:t>cahaya</a:t>
            </a:r>
            <a:r>
              <a:rPr lang="en-US" sz="4000" dirty="0">
                <a:solidFill>
                  <a:schemeClr val="bg1"/>
                </a:solidFill>
              </a:rPr>
              <a:t> </a:t>
            </a:r>
            <a:r>
              <a:rPr lang="en-US" sz="4000" dirty="0" err="1">
                <a:solidFill>
                  <a:schemeClr val="bg1"/>
                </a:solidFill>
              </a:rPr>
              <a:t>dari</a:t>
            </a:r>
            <a:r>
              <a:rPr lang="en-US" sz="4000" dirty="0">
                <a:solidFill>
                  <a:schemeClr val="bg1"/>
                </a:solidFill>
              </a:rPr>
              <a:t> </a:t>
            </a:r>
            <a:r>
              <a:rPr lang="en-US" sz="4000" dirty="0" err="1">
                <a:solidFill>
                  <a:schemeClr val="bg1"/>
                </a:solidFill>
              </a:rPr>
              <a:t>rahimnya</a:t>
            </a:r>
            <a:r>
              <a:rPr lang="en-US" sz="4000" dirty="0">
                <a:solidFill>
                  <a:schemeClr val="bg1"/>
                </a:solidFill>
              </a:rPr>
              <a:t>, </a:t>
            </a:r>
            <a:r>
              <a:rPr lang="en-US" sz="4000" dirty="0" err="1">
                <a:solidFill>
                  <a:schemeClr val="bg1"/>
                </a:solidFill>
              </a:rPr>
              <a:t>dengan</a:t>
            </a:r>
            <a:r>
              <a:rPr lang="en-US" sz="4000" dirty="0">
                <a:solidFill>
                  <a:schemeClr val="bg1"/>
                </a:solidFill>
              </a:rPr>
              <a:t> </a:t>
            </a:r>
            <a:r>
              <a:rPr lang="en-US" sz="4000" dirty="0" err="1">
                <a:solidFill>
                  <a:schemeClr val="bg1"/>
                </a:solidFill>
              </a:rPr>
              <a:t>cahaya</a:t>
            </a:r>
            <a:r>
              <a:rPr lang="en-US" sz="4000" dirty="0">
                <a:solidFill>
                  <a:schemeClr val="bg1"/>
                </a:solidFill>
              </a:rPr>
              <a:t> </a:t>
            </a:r>
            <a:r>
              <a:rPr lang="en-US" sz="4000" dirty="0" err="1">
                <a:solidFill>
                  <a:schemeClr val="bg1"/>
                </a:solidFill>
              </a:rPr>
              <a:t>itu</a:t>
            </a:r>
            <a:r>
              <a:rPr lang="en-US" sz="4000" dirty="0">
                <a:solidFill>
                  <a:schemeClr val="bg1"/>
                </a:solidFill>
              </a:rPr>
              <a:t> </a:t>
            </a:r>
            <a:r>
              <a:rPr lang="en-US" sz="4000" dirty="0" err="1">
                <a:solidFill>
                  <a:schemeClr val="bg1"/>
                </a:solidFill>
              </a:rPr>
              <a:t>ia</a:t>
            </a:r>
            <a:r>
              <a:rPr lang="en-US" sz="4000" dirty="0">
                <a:solidFill>
                  <a:schemeClr val="bg1"/>
                </a:solidFill>
              </a:rPr>
              <a:t> </a:t>
            </a:r>
            <a:r>
              <a:rPr lang="en-US" sz="4000" dirty="0" err="1">
                <a:solidFill>
                  <a:schemeClr val="bg1"/>
                </a:solidFill>
              </a:rPr>
              <a:t>melihat</a:t>
            </a:r>
            <a:r>
              <a:rPr lang="en-US" sz="4000" dirty="0">
                <a:solidFill>
                  <a:schemeClr val="bg1"/>
                </a:solidFill>
              </a:rPr>
              <a:t> </a:t>
            </a:r>
            <a:r>
              <a:rPr lang="en-US" sz="4000" dirty="0" err="1">
                <a:solidFill>
                  <a:schemeClr val="bg1"/>
                </a:solidFill>
              </a:rPr>
              <a:t>istana-istana</a:t>
            </a:r>
            <a:r>
              <a:rPr lang="en-US" sz="4000" dirty="0">
                <a:solidFill>
                  <a:schemeClr val="bg1"/>
                </a:solidFill>
              </a:rPr>
              <a:t> </a:t>
            </a:r>
            <a:r>
              <a:rPr lang="en-US" sz="4000" dirty="0" err="1">
                <a:solidFill>
                  <a:schemeClr val="bg1"/>
                </a:solidFill>
              </a:rPr>
              <a:t>Romawi</a:t>
            </a:r>
            <a:r>
              <a:rPr lang="en-US" sz="4000" dirty="0">
                <a:solidFill>
                  <a:schemeClr val="bg1"/>
                </a:solidFill>
              </a:rPr>
              <a:t> di </a:t>
            </a:r>
            <a:r>
              <a:rPr lang="en-US" sz="4000" dirty="0" err="1">
                <a:solidFill>
                  <a:schemeClr val="bg1"/>
                </a:solidFill>
              </a:rPr>
              <a:t>Syam</a:t>
            </a:r>
            <a:r>
              <a:rPr lang="en-US" sz="4000" dirty="0">
                <a:solidFill>
                  <a:schemeClr val="bg1"/>
                </a:solidFill>
              </a:rPr>
              <a:t>”</a:t>
            </a:r>
          </a:p>
        </p:txBody>
      </p:sp>
    </p:spTree>
    <p:extLst>
      <p:ext uri="{BB962C8B-B14F-4D97-AF65-F5344CB8AC3E}">
        <p14:creationId xmlns:p14="http://schemas.microsoft.com/office/powerpoint/2010/main" val="1310191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D0738131-789E-4BBA-AFB7-7F3E518CB57F}"/>
              </a:ext>
            </a:extLst>
          </p:cNvPr>
          <p:cNvSpPr>
            <a:spLocks noGrp="1"/>
          </p:cNvSpPr>
          <p:nvPr>
            <p:ph type="title"/>
          </p:nvPr>
        </p:nvSpPr>
        <p:spPr>
          <a:xfrm>
            <a:off x="121921" y="753228"/>
            <a:ext cx="8981439" cy="1080938"/>
          </a:xfrm>
        </p:spPr>
        <p:txBody>
          <a:bodyPr/>
          <a:lstStyle/>
          <a:p>
            <a:pPr algn="ctr"/>
            <a:r>
              <a:rPr lang="en-US" dirty="0"/>
              <a:t>ISYARAT NUBUWAH</a:t>
            </a:r>
          </a:p>
        </p:txBody>
      </p:sp>
      <p:sp>
        <p:nvSpPr>
          <p:cNvPr id="3" name="Content Placeholder 2">
            <a:extLst>
              <a:ext uri="{FF2B5EF4-FFF2-40B4-BE49-F238E27FC236}">
                <a16:creationId xmlns:a16="http://schemas.microsoft.com/office/drawing/2014/main" id="{84E1944C-F427-476C-BF95-C59C2431DEF1}"/>
              </a:ext>
            </a:extLst>
          </p:cNvPr>
          <p:cNvSpPr>
            <a:spLocks noGrp="1"/>
          </p:cNvSpPr>
          <p:nvPr>
            <p:ph idx="1"/>
          </p:nvPr>
        </p:nvSpPr>
        <p:spPr>
          <a:xfrm>
            <a:off x="680321" y="3261433"/>
            <a:ext cx="9613861" cy="3599316"/>
          </a:xfrm>
          <a:solidFill>
            <a:schemeClr val="bg1">
              <a:lumMod val="65000"/>
              <a:lumOff val="35000"/>
              <a:alpha val="50000"/>
            </a:schemeClr>
          </a:solidFill>
        </p:spPr>
        <p:txBody>
          <a:bodyPr>
            <a:normAutofit/>
          </a:bodyPr>
          <a:lstStyle/>
          <a:p>
            <a:r>
              <a:rPr lang="id-ID" sz="3600" dirty="0"/>
              <a:t>Subhanallah sejak kelahirannya beliau telah dinubuatkan kekuasaannya kelak </a:t>
            </a:r>
            <a:r>
              <a:rPr lang="en-US" sz="3600" dirty="0" err="1"/>
              <a:t>menembus</a:t>
            </a:r>
            <a:r>
              <a:rPr lang="id-ID" sz="3600" dirty="0"/>
              <a:t> dinding-dinding istana</a:t>
            </a:r>
            <a:r>
              <a:rPr lang="en-US" sz="3600" dirty="0"/>
              <a:t> </a:t>
            </a:r>
            <a:r>
              <a:rPr lang="en-US" sz="3600" dirty="0" err="1"/>
              <a:t>Romawi</a:t>
            </a:r>
            <a:r>
              <a:rPr lang="en-US" sz="3600" dirty="0"/>
              <a:t> di</a:t>
            </a:r>
            <a:r>
              <a:rPr lang="id-ID" sz="3600" dirty="0"/>
              <a:t> Syam. Lahir di Makkah, hijrahnya ke Madinah, dan kekuasaan mandat ilahinya diberikan diatas Baitul Maqdis saat peristiwa agung Isra dan Mikraj.</a:t>
            </a:r>
            <a:endParaRPr lang="en-US" sz="3600" dirty="0"/>
          </a:p>
          <a:p>
            <a:endParaRPr lang="en-US" sz="3600" dirty="0"/>
          </a:p>
        </p:txBody>
      </p:sp>
    </p:spTree>
    <p:extLst>
      <p:ext uri="{BB962C8B-B14F-4D97-AF65-F5344CB8AC3E}">
        <p14:creationId xmlns:p14="http://schemas.microsoft.com/office/powerpoint/2010/main" val="252310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6329BEE7-BD49-4E85-B701-1FB35B7BF5A7}"/>
              </a:ext>
            </a:extLst>
          </p:cNvPr>
          <p:cNvSpPr>
            <a:spLocks noGrp="1"/>
          </p:cNvSpPr>
          <p:nvPr>
            <p:ph type="title"/>
          </p:nvPr>
        </p:nvSpPr>
        <p:spPr>
          <a:xfrm>
            <a:off x="132081" y="753228"/>
            <a:ext cx="8971279" cy="1080938"/>
          </a:xfrm>
        </p:spPr>
        <p:txBody>
          <a:bodyPr/>
          <a:lstStyle/>
          <a:p>
            <a:pPr algn="ctr"/>
            <a:r>
              <a:rPr lang="en-US" dirty="0"/>
              <a:t>HUBUNGAN SUCI DAN ABADI</a:t>
            </a:r>
          </a:p>
        </p:txBody>
      </p:sp>
      <p:sp>
        <p:nvSpPr>
          <p:cNvPr id="3" name="Content Placeholder 2">
            <a:extLst>
              <a:ext uri="{FF2B5EF4-FFF2-40B4-BE49-F238E27FC236}">
                <a16:creationId xmlns:a16="http://schemas.microsoft.com/office/drawing/2014/main" id="{8AD5E68B-8280-4863-B84F-1CE95FA3BA1F}"/>
              </a:ext>
            </a:extLst>
          </p:cNvPr>
          <p:cNvSpPr>
            <a:spLocks noGrp="1"/>
          </p:cNvSpPr>
          <p:nvPr>
            <p:ph idx="1"/>
          </p:nvPr>
        </p:nvSpPr>
        <p:spPr>
          <a:xfrm>
            <a:off x="680321" y="1993900"/>
            <a:ext cx="9613861" cy="2857785"/>
          </a:xfrm>
          <a:solidFill>
            <a:schemeClr val="bg1">
              <a:lumMod val="65000"/>
              <a:lumOff val="35000"/>
              <a:alpha val="50000"/>
            </a:schemeClr>
          </a:solidFill>
        </p:spPr>
        <p:txBody>
          <a:bodyPr>
            <a:normAutofit/>
          </a:bodyPr>
          <a:lstStyle/>
          <a:p>
            <a:r>
              <a:rPr lang="id-ID" sz="3200" dirty="0"/>
              <a:t>Sang Rasul mengabadikan hubungan Baitul Maqdis dengan Makkah dan Madinah sebagai kota suci umat Islam dalam sabdanya, "Tidak dianjurkan perjalanan yg melibatkan semua potensi kecuali ke tiga masjid: masjid Al Haram, masjidku di Madinah dan masjid al-Aqsha". </a:t>
            </a:r>
            <a:endParaRPr lang="en-US" sz="3200" dirty="0"/>
          </a:p>
          <a:p>
            <a:endParaRPr lang="en-US" sz="3200" dirty="0"/>
          </a:p>
        </p:txBody>
      </p:sp>
      <p:sp>
        <p:nvSpPr>
          <p:cNvPr id="6" name="Freeform: Shape 5">
            <a:extLst>
              <a:ext uri="{FF2B5EF4-FFF2-40B4-BE49-F238E27FC236}">
                <a16:creationId xmlns:a16="http://schemas.microsoft.com/office/drawing/2014/main" id="{0D90B866-045D-4247-9A3D-46627E323C61}"/>
              </a:ext>
            </a:extLst>
          </p:cNvPr>
          <p:cNvSpPr/>
          <p:nvPr/>
        </p:nvSpPr>
        <p:spPr>
          <a:xfrm>
            <a:off x="3358291" y="4998720"/>
            <a:ext cx="8823681" cy="1454058"/>
          </a:xfrm>
          <a:custGeom>
            <a:avLst/>
            <a:gdLst>
              <a:gd name="connsiteX0" fmla="*/ 0 w 8823681"/>
              <a:gd name="connsiteY0" fmla="*/ 0 h 1932480"/>
              <a:gd name="connsiteX1" fmla="*/ 8823681 w 8823681"/>
              <a:gd name="connsiteY1" fmla="*/ 0 h 1932480"/>
              <a:gd name="connsiteX2" fmla="*/ 8823681 w 8823681"/>
              <a:gd name="connsiteY2" fmla="*/ 1932480 h 1932480"/>
              <a:gd name="connsiteX3" fmla="*/ 0 w 8823681"/>
              <a:gd name="connsiteY3" fmla="*/ 1932480 h 1932480"/>
              <a:gd name="connsiteX4" fmla="*/ 0 w 8823681"/>
              <a:gd name="connsiteY4" fmla="*/ 0 h 19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3681" h="1932480">
                <a:moveTo>
                  <a:pt x="0" y="0"/>
                </a:moveTo>
                <a:lnTo>
                  <a:pt x="8823681" y="0"/>
                </a:lnTo>
                <a:lnTo>
                  <a:pt x="8823681" y="1932480"/>
                </a:lnTo>
                <a:lnTo>
                  <a:pt x="0" y="1932480"/>
                </a:lnTo>
                <a:lnTo>
                  <a:pt x="0" y="0"/>
                </a:lnTo>
                <a:close/>
              </a:path>
            </a:pathLst>
          </a:custGeom>
          <a:solidFill>
            <a:schemeClr val="accent1">
              <a:tint val="40000"/>
              <a:hueOff val="0"/>
              <a:satOff val="0"/>
              <a:lumOff val="0"/>
              <a:alpha val="5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0" lvl="1" indent="0" algn="just" defTabSz="1422400" rtl="1">
              <a:lnSpc>
                <a:spcPct val="90000"/>
              </a:lnSpc>
              <a:spcBef>
                <a:spcPct val="0"/>
              </a:spcBef>
              <a:spcAft>
                <a:spcPct val="15000"/>
              </a:spcAft>
              <a:buNone/>
            </a:pPr>
            <a:r>
              <a:rPr lang="ar-AE" sz="2800" kern="1200" dirty="0">
                <a:latin typeface="Adobe Arabic" panose="02040503050201020203" pitchFamily="18" charset="-78"/>
                <a:cs typeface="Adobe Arabic" panose="02040503050201020203" pitchFamily="18" charset="-78"/>
              </a:rPr>
              <a:t>عن أبي هريرة -رضي الله عنه- عن النبي -صلى الله عليه وسلم- قال: (لَا تُشَدُّ الرِّحَالُ إِلَّا إِلَى ثَلَاثَةِ مَسَاجِدَ الْمَسْجِدِ الْحَرَامِ وَمَسْجِدِ الرَّسُولِ صَلَّى اللَّهُ عَلَيْهِ وَسَلَّمَ وَمَسْجِدِ الْأَقْصَى.) صحيح البخاري/ حديث 1115</a:t>
            </a:r>
            <a:endParaRPr lang="en-US" sz="2800" kern="1200" dirty="0"/>
          </a:p>
        </p:txBody>
      </p:sp>
    </p:spTree>
    <p:extLst>
      <p:ext uri="{BB962C8B-B14F-4D97-AF65-F5344CB8AC3E}">
        <p14:creationId xmlns:p14="http://schemas.microsoft.com/office/powerpoint/2010/main" val="1130332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D3DD8860-E19C-4106-8B0D-D7248699250A}"/>
              </a:ext>
            </a:extLst>
          </p:cNvPr>
          <p:cNvSpPr>
            <a:spLocks noGrp="1"/>
          </p:cNvSpPr>
          <p:nvPr>
            <p:ph type="title"/>
          </p:nvPr>
        </p:nvSpPr>
        <p:spPr>
          <a:xfrm>
            <a:off x="142241" y="753228"/>
            <a:ext cx="8971280" cy="1080938"/>
          </a:xfrm>
        </p:spPr>
        <p:txBody>
          <a:bodyPr/>
          <a:lstStyle/>
          <a:p>
            <a:pPr algn="ctr"/>
            <a:r>
              <a:rPr lang="en-US" dirty="0">
                <a:solidFill>
                  <a:schemeClr val="bg1"/>
                </a:solidFill>
              </a:rPr>
              <a:t>HUBUNGAN SUCI MEMBENTANG </a:t>
            </a:r>
            <a:br>
              <a:rPr lang="en-US" dirty="0">
                <a:solidFill>
                  <a:schemeClr val="bg1"/>
                </a:solidFill>
              </a:rPr>
            </a:br>
            <a:r>
              <a:rPr lang="en-US" dirty="0" err="1">
                <a:solidFill>
                  <a:schemeClr val="bg1"/>
                </a:solidFill>
              </a:rPr>
              <a:t>dari</a:t>
            </a:r>
            <a:r>
              <a:rPr lang="en-US" dirty="0">
                <a:solidFill>
                  <a:schemeClr val="bg1"/>
                </a:solidFill>
              </a:rPr>
              <a:t> DUNIA KE AKHIRAT</a:t>
            </a:r>
          </a:p>
        </p:txBody>
      </p:sp>
      <p:sp>
        <p:nvSpPr>
          <p:cNvPr id="3" name="Content Placeholder 2">
            <a:extLst>
              <a:ext uri="{FF2B5EF4-FFF2-40B4-BE49-F238E27FC236}">
                <a16:creationId xmlns:a16="http://schemas.microsoft.com/office/drawing/2014/main" id="{FAD9E3DD-BBA6-4D37-8F29-708A3A168C98}"/>
              </a:ext>
            </a:extLst>
          </p:cNvPr>
          <p:cNvSpPr>
            <a:spLocks noGrp="1"/>
          </p:cNvSpPr>
          <p:nvPr>
            <p:ph idx="1"/>
          </p:nvPr>
        </p:nvSpPr>
        <p:spPr>
          <a:xfrm>
            <a:off x="1" y="4592320"/>
            <a:ext cx="12192000" cy="2288749"/>
          </a:xfrm>
          <a:solidFill>
            <a:schemeClr val="bg1">
              <a:lumMod val="50000"/>
              <a:lumOff val="50000"/>
              <a:alpha val="50000"/>
            </a:schemeClr>
          </a:solidFill>
        </p:spPr>
        <p:txBody>
          <a:bodyPr>
            <a:normAutofit fontScale="92500" lnSpcReduction="10000"/>
          </a:bodyPr>
          <a:lstStyle/>
          <a:p>
            <a:r>
              <a:rPr lang="id-ID" dirty="0">
                <a:solidFill>
                  <a:schemeClr val="bg1"/>
                </a:solidFill>
              </a:rPr>
              <a:t>Sang Nabi bersabda, "Sesungguhnya aku memiliki telaga". Dengan antusias ia melanjutkan, "Telaga itu membentang dari Kakbah hingga Baitul Maqdis, airnya putih seperti susu, cangkirnya sebanyak bintang di langit, dan sungguh aku adalah Nabi yang paling banyak pengikutnya di hari Qiyamat". (Sahih Ibnu Majah)</a:t>
            </a:r>
            <a:endParaRPr lang="en-US" dirty="0">
              <a:solidFill>
                <a:schemeClr val="bg1"/>
              </a:solidFill>
            </a:endParaRPr>
          </a:p>
          <a:p>
            <a:r>
              <a:rPr lang="id-ID" dirty="0">
                <a:solidFill>
                  <a:schemeClr val="bg1"/>
                </a:solidFill>
              </a:rPr>
              <a:t>Jika ditelusuri lebih jauh, Telaga Nabi itu akan melintasi masjid Nabawi, yang ditengahnya terdapat Taman Syorga yaitu Roudhah Nabi letaknya antara mimbar dan rumah Nabi. Dan ternyata, "Mimbarku ada di atas telaga itu." (Sahih Bukhari dari Abu Hurairah)</a:t>
            </a:r>
            <a:endParaRPr lang="en-US" dirty="0">
              <a:solidFill>
                <a:schemeClr val="bg1"/>
              </a:solidFill>
            </a:endParaRPr>
          </a:p>
          <a:p>
            <a:endParaRPr lang="en-US" dirty="0">
              <a:solidFill>
                <a:schemeClr val="bg1"/>
              </a:solidFill>
            </a:endParaRPr>
          </a:p>
        </p:txBody>
      </p:sp>
      <p:cxnSp>
        <p:nvCxnSpPr>
          <p:cNvPr id="5" name="Straight Arrow Connector 4">
            <a:extLst>
              <a:ext uri="{FF2B5EF4-FFF2-40B4-BE49-F238E27FC236}">
                <a16:creationId xmlns:a16="http://schemas.microsoft.com/office/drawing/2014/main" id="{F1407726-2C38-4639-B619-11992A0F195D}"/>
              </a:ext>
            </a:extLst>
          </p:cNvPr>
          <p:cNvCxnSpPr>
            <a:cxnSpLocks/>
          </p:cNvCxnSpPr>
          <p:nvPr/>
        </p:nvCxnSpPr>
        <p:spPr>
          <a:xfrm>
            <a:off x="3566160" y="1137920"/>
            <a:ext cx="1574800" cy="345440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48F57675-B88C-4EFA-9224-CAF9179DDE21}"/>
              </a:ext>
            </a:extLst>
          </p:cNvPr>
          <p:cNvSpPr txBox="1"/>
          <p:nvPr/>
        </p:nvSpPr>
        <p:spPr>
          <a:xfrm>
            <a:off x="620109" y="2049518"/>
            <a:ext cx="10836166" cy="1323439"/>
          </a:xfrm>
          <a:prstGeom prst="rect">
            <a:avLst/>
          </a:prstGeom>
          <a:solidFill>
            <a:schemeClr val="bg1">
              <a:lumMod val="65000"/>
              <a:lumOff val="35000"/>
              <a:alpha val="60000"/>
            </a:schemeClr>
          </a:solidFill>
        </p:spPr>
        <p:txBody>
          <a:bodyPr wrap="square" rtlCol="0">
            <a:spAutoFit/>
          </a:bodyPr>
          <a:lstStyle/>
          <a:p>
            <a:pPr algn="r" rtl="1"/>
            <a:r>
              <a:rPr lang="ar-SA" sz="2000" dirty="0"/>
              <a:t> ((إن لي حوضاً ما بين الكعبة وبيت المقدس, أبيض مثل اللبن, آنيته عدد النجوم, وإني لأكثر الأنبياء تبعاً يوم القيامة))</a:t>
            </a:r>
          </a:p>
          <a:p>
            <a:pPr algn="r" rtl="1"/>
            <a:r>
              <a:rPr lang="en-US" sz="2000" dirty="0"/>
              <a:t>Hadis </a:t>
            </a:r>
            <a:r>
              <a:rPr lang="en-US" sz="2000" dirty="0" err="1"/>
              <a:t>riwayat</a:t>
            </a:r>
            <a:r>
              <a:rPr lang="en-US" sz="2000" dirty="0"/>
              <a:t> </a:t>
            </a:r>
            <a:r>
              <a:rPr lang="en-US" sz="2000" dirty="0" err="1"/>
              <a:t>Ibnu</a:t>
            </a:r>
            <a:r>
              <a:rPr lang="en-US" sz="2000" dirty="0"/>
              <a:t> </a:t>
            </a:r>
            <a:r>
              <a:rPr lang="en-US" sz="2000" dirty="0" err="1"/>
              <a:t>Majah</a:t>
            </a:r>
            <a:endParaRPr lang="en-US" sz="2000" dirty="0"/>
          </a:p>
          <a:p>
            <a:pPr algn="r" rtl="1"/>
            <a:r>
              <a:rPr lang="ar-SA" sz="2000" dirty="0"/>
              <a:t>عنِ النبيِّ صَلَّى اللهُ عليه وسلَّمَ، قالَ: ما بيْنَ بَيْتي ومِنْبَرِي رَوْضَةٌ مِن رِيَاضِ الجَنَّةِ، ومِنْبَرِي علَى حَوْضِي</a:t>
            </a:r>
          </a:p>
          <a:p>
            <a:pPr algn="r" rtl="1"/>
            <a:r>
              <a:rPr lang="en-US" sz="2000" dirty="0"/>
              <a:t>Hadis </a:t>
            </a:r>
            <a:r>
              <a:rPr lang="en-US" sz="2000" dirty="0" err="1"/>
              <a:t>riwayat</a:t>
            </a:r>
            <a:r>
              <a:rPr lang="en-US" sz="2000" dirty="0"/>
              <a:t> Sahih Bukhari</a:t>
            </a:r>
          </a:p>
        </p:txBody>
      </p:sp>
    </p:spTree>
    <p:extLst>
      <p:ext uri="{BB962C8B-B14F-4D97-AF65-F5344CB8AC3E}">
        <p14:creationId xmlns:p14="http://schemas.microsoft.com/office/powerpoint/2010/main" val="90667687"/>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312</TotalTime>
  <Words>2341</Words>
  <Application>Microsoft Office PowerPoint</Application>
  <PresentationFormat>Layar Lebar</PresentationFormat>
  <Paragraphs>67</Paragraphs>
  <Slides>23</Slides>
  <Notes>0</Notes>
  <HiddenSlides>0</HiddenSlides>
  <MMClips>0</MMClips>
  <ScaleCrop>false</ScaleCrop>
  <HeadingPairs>
    <vt:vector size="4" baseType="variant">
      <vt:variant>
        <vt:lpstr>Tema</vt:lpstr>
      </vt:variant>
      <vt:variant>
        <vt:i4>1</vt:i4>
      </vt:variant>
      <vt:variant>
        <vt:lpstr>Judul Slide</vt:lpstr>
      </vt:variant>
      <vt:variant>
        <vt:i4>23</vt:i4>
      </vt:variant>
    </vt:vector>
  </HeadingPairs>
  <TitlesOfParts>
    <vt:vector size="24" baseType="lpstr">
      <vt:lpstr>Berlin</vt:lpstr>
      <vt:lpstr>INILAH KEMULIAAN NABI MUHAMMAD SAW &amp; KEISTIMEWAAN RISALAHNYA</vt:lpstr>
      <vt:lpstr>RASULULLAH DI DALAM QUR’AN</vt:lpstr>
      <vt:lpstr>KETIKA CINTA RASUL BERSEMI DI RABI’UL AWAL</vt:lpstr>
      <vt:lpstr>1. DOA NABI IBRAHIM AS</vt:lpstr>
      <vt:lpstr>2. KABAR GEMBIRA NABI ISA</vt:lpstr>
      <vt:lpstr>Presentasi PowerPoint</vt:lpstr>
      <vt:lpstr>ISYARAT NUBUWAH</vt:lpstr>
      <vt:lpstr>HUBUNGAN SUCI DAN ABADI</vt:lpstr>
      <vt:lpstr>HUBUNGAN SUCI MEMBENTANG  dari DUNIA KE AKHIRAT</vt:lpstr>
      <vt:lpstr>KEISTIMEWAAN RASULULLAH SAW</vt:lpstr>
      <vt:lpstr>KEISTIMEWAAN RASULULLAH SAW</vt:lpstr>
      <vt:lpstr>KEISTIMEWAAN RISALAH NABI MUHAMMAD SAW</vt:lpstr>
      <vt:lpstr>KEISTIMEWAAN RISALAH NABI MUHAMMAD SAW</vt:lpstr>
      <vt:lpstr>MENJAGA WARISAN RASULULLAH SAW:</vt:lpstr>
      <vt:lpstr>CINTA RASUL KEPADA UMMATNYA: MEMOHONKAN AMPUNAN UTK KITA...</vt:lpstr>
      <vt:lpstr>NEGERI PENGADILAN AKHIRAT</vt:lpstr>
      <vt:lpstr>SAAT MATAHARI TERTAHAN</vt:lpstr>
      <vt:lpstr>ROMAWI-PERSIA-ISRAEL</vt:lpstr>
      <vt:lpstr>KHAYBAR-MU’TAH-TABUK</vt:lpstr>
      <vt:lpstr>SURAH AL-ISRA’; PERADUAN CINTA SANG RASUL</vt:lpstr>
      <vt:lpstr>DARI LAHIR HINGGA WAFAT SANG RASUL</vt:lpstr>
      <vt:lpstr>BAIT CINTA PARA SAHABAT UNTUK SYAM</vt:lpstr>
      <vt:lpstr>MONUMEN CINTA PARA PAHLAWAN DI SYAM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KIDUNG CINTA PARA PAHLAWAN UNTUK BAYTUL MAQDIS DAN SYAM</dc:title>
  <dc:creator>fahmi_lc@outlook.com</dc:creator>
  <cp:lastModifiedBy>Fahmi Salim</cp:lastModifiedBy>
  <cp:revision>30</cp:revision>
  <dcterms:created xsi:type="dcterms:W3CDTF">2018-12-08T01:52:22Z</dcterms:created>
  <dcterms:modified xsi:type="dcterms:W3CDTF">2023-11-18T14:52:53Z</dcterms:modified>
</cp:coreProperties>
</file>